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0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93" r:id="rId29"/>
    <p:sldId id="285" r:id="rId30"/>
    <p:sldId id="287" r:id="rId31"/>
    <p:sldId id="300" r:id="rId32"/>
    <p:sldId id="286" r:id="rId33"/>
    <p:sldId id="288" r:id="rId34"/>
    <p:sldId id="289" r:id="rId35"/>
    <p:sldId id="290" r:id="rId36"/>
    <p:sldId id="291" r:id="rId37"/>
    <p:sldId id="292" r:id="rId38"/>
    <p:sldId id="301" r:id="rId39"/>
    <p:sldId id="302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3" r:id="rId58"/>
    <p:sldId id="334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17" autoAdjust="0"/>
  </p:normalViewPr>
  <p:slideViewPr>
    <p:cSldViewPr>
      <p:cViewPr varScale="1">
        <p:scale>
          <a:sx n="73" d="100"/>
          <a:sy n="73" d="100"/>
        </p:scale>
        <p:origin x="-122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3101-87A3-45FA-8F05-7AE0EE7E9F2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C08E8-6880-4587-9910-2C27C1B11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5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</a:t>
            </a:r>
            <a:r>
              <a:rPr lang="en-US" baseline="0" smtClean="0"/>
              <a:t> is </a:t>
            </a: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090C8F-B673-4555-A522-4F240534518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English, Spanish (soldier),</a:t>
            </a:r>
            <a:r>
              <a:rPr lang="en-US" baseline="0" dirty="0" smtClean="0"/>
              <a:t> Italian (Sardines)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“von Saxony” uses a German “von” with an</a:t>
            </a:r>
            <a:r>
              <a:rPr lang="en-US" baseline="0" dirty="0" smtClean="0"/>
              <a:t> English version of the German place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Prototheme is the first part of a </a:t>
            </a:r>
            <a:r>
              <a:rPr lang="en-US" dirty="0" err="1" smtClean="0"/>
              <a:t>dithemic</a:t>
            </a:r>
            <a:r>
              <a:rPr lang="en-US" dirty="0" smtClean="0"/>
              <a:t> name, deuterotheme</a:t>
            </a:r>
            <a:r>
              <a:rPr lang="en-US" baseline="0" dirty="0" smtClean="0"/>
              <a:t> is the second 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pattern already documented</a:t>
            </a:r>
            <a:r>
              <a:rPr lang="en-US" baseline="0" dirty="0" smtClean="0"/>
              <a:t> in books.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Sections will be run over Google Hangouts and live</a:t>
            </a:r>
            <a:r>
              <a:rPr lang="en-US" baseline="0" dirty="0" smtClean="0"/>
              <a:t> at selected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“Smith” doesn’t justify “the Smith”</a:t>
            </a:r>
          </a:p>
          <a:p>
            <a:r>
              <a:rPr lang="en-US" dirty="0" smtClean="0"/>
              <a:t>Middle names vary</a:t>
            </a:r>
            <a:r>
              <a:rPr lang="en-US" baseline="0" dirty="0" smtClean="0"/>
              <a:t> based on whether its source is a given name (period or original) or surname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really</a:t>
            </a:r>
            <a:r>
              <a:rPr lang="en-US" baseline="0" dirty="0" smtClean="0"/>
              <a:t> want a single name, register “John of </a:t>
            </a:r>
            <a:r>
              <a:rPr lang="en-US" baseline="0" dirty="0" err="1" smtClean="0"/>
              <a:t>Branchname</a:t>
            </a:r>
            <a:r>
              <a:rPr lang="en-US" baseline="0" dirty="0" smtClean="0"/>
              <a:t>” and just use “John”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Gray</a:t>
            </a:r>
            <a:r>
              <a:rPr lang="en-US" baseline="0" dirty="0" smtClean="0"/>
              <a:t> Period is based on the idea that something found in that time probably existed earlier</a:t>
            </a:r>
          </a:p>
          <a:p>
            <a:r>
              <a:rPr lang="en-US" dirty="0" smtClean="0"/>
              <a:t>Exception to Gray Period include</a:t>
            </a:r>
            <a:r>
              <a:rPr lang="en-US" baseline="0" dirty="0" smtClean="0"/>
              <a:t> elements we know were not created until after 1600</a:t>
            </a:r>
          </a:p>
          <a:p>
            <a:r>
              <a:rPr lang="en-US" baseline="0" dirty="0" smtClean="0"/>
              <a:t>1650 is a hard cutoff.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111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example:  Francois</a:t>
            </a:r>
            <a:r>
              <a:rPr lang="en-US" baseline="0" dirty="0" smtClean="0"/>
              <a:t> le Tailor de Paris is ok – given + byname (</a:t>
            </a:r>
            <a:r>
              <a:rPr lang="en-US" baseline="0" dirty="0" err="1" smtClean="0"/>
              <a:t>occuputional</a:t>
            </a:r>
            <a:r>
              <a:rPr lang="en-US" baseline="0" dirty="0" smtClean="0"/>
              <a:t>) + locative</a:t>
            </a:r>
          </a:p>
          <a:p>
            <a:r>
              <a:rPr lang="en-US" baseline="0" dirty="0" smtClean="0"/>
              <a:t>But not Francois le Tailor the Red – two bynames but don’t meet any of the patterns</a:t>
            </a:r>
          </a:p>
          <a:p>
            <a:r>
              <a:rPr lang="en-US" baseline="0" dirty="0" smtClean="0"/>
              <a:t>To use a non-Appendix A pattern, must document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Russian-</a:t>
            </a:r>
            <a:r>
              <a:rPr lang="en-US" dirty="0" err="1" smtClean="0"/>
              <a:t>scandinavan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Juliean – legal name + Smith – attested English</a:t>
            </a:r>
            <a:r>
              <a:rPr lang="en-US" baseline="0" dirty="0" smtClean="0"/>
              <a:t> is ok</a:t>
            </a:r>
          </a:p>
          <a:p>
            <a:r>
              <a:rPr lang="en-US" baseline="0" dirty="0" smtClean="0"/>
              <a:t>Juliean Smith le Tailor is not – can’t do legal allowance + English + French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Conflict will be covered in it’s own class</a:t>
            </a:r>
          </a:p>
          <a:p>
            <a:r>
              <a:rPr lang="en-US" dirty="0" smtClean="0"/>
              <a:t>Remember these are modern</a:t>
            </a:r>
            <a:r>
              <a:rPr lang="en-US" baseline="0" dirty="0" smtClean="0"/>
              <a:t> SCA requirements – period practice doesn’t trump them, unlike the earlier rules we covered.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9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Europe generally</a:t>
            </a:r>
            <a:r>
              <a:rPr lang="en-US" baseline="0" dirty="0" smtClean="0"/>
              <a:t> goes as far east as Russia, as far south as Greece, Italy, and Spain, but probably does not include Muslim Spain or the Middle East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“Knight”</a:t>
            </a:r>
            <a:r>
              <a:rPr lang="en-US" baseline="0" dirty="0" smtClean="0"/>
              <a:t> is a form of address, “Rose” and “Pelican” are order names, you wouldn’t address someone as “Rose”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Technically</a:t>
            </a:r>
            <a:r>
              <a:rPr lang="en-US" baseline="0" dirty="0" smtClean="0"/>
              <a:t> a name, but effectively a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Always a call made</a:t>
            </a:r>
            <a:r>
              <a:rPr lang="en-US" baseline="0" dirty="0" smtClean="0"/>
              <a:t> by Pelican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about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Pern</a:t>
            </a:r>
            <a:r>
              <a:rPr lang="en-US" baseline="0" dirty="0" smtClean="0"/>
              <a:t> – even though popularity has waned, still important enough to protect.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it’s ok to call yourself an idiot…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college has </a:t>
            </a:r>
            <a:r>
              <a:rPr lang="en-US" baseline="0" dirty="0" smtClean="0"/>
              <a:t>a reputation for being a bunch of people who say “no”.  Lets work against that rep.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0981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54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English, German (great),</a:t>
            </a:r>
            <a:r>
              <a:rPr lang="en-US" baseline="0" dirty="0" smtClean="0"/>
              <a:t> Norse (Gold Beard)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8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3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6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5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9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2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4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7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5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ABF6-E48C-41E7-9633-C8A6E63CDDD7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6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101 – Intro to </a:t>
            </a:r>
            <a:r>
              <a:rPr lang="en-US" smtClean="0"/>
              <a:t>name rules</a:t>
            </a:r>
            <a:endParaRPr lang="en-US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Presented by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Yehuda ben Moshe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Elmet</a:t>
            </a:r>
            <a:r>
              <a:rPr lang="en-US" dirty="0" smtClean="0"/>
              <a:t> Herald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42BAF-7903-443A-A782-BA4A459D820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8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Bynames</a:t>
            </a:r>
          </a:p>
          <a:p>
            <a:pPr lvl="1"/>
            <a:r>
              <a:rPr lang="en-US" dirty="0" smtClean="0"/>
              <a:t>Occupational (type of Descriptive bynames)</a:t>
            </a:r>
          </a:p>
          <a:p>
            <a:pPr lvl="2"/>
            <a:r>
              <a:rPr lang="en-US" dirty="0" smtClean="0"/>
              <a:t>Describes the person’s occupation</a:t>
            </a:r>
          </a:p>
          <a:p>
            <a:pPr lvl="3"/>
            <a:r>
              <a:rPr lang="en-US" dirty="0" smtClean="0"/>
              <a:t>“Draper”</a:t>
            </a:r>
          </a:p>
          <a:p>
            <a:pPr lvl="3"/>
            <a:r>
              <a:rPr lang="en-US" dirty="0" smtClean="0"/>
              <a:t>“Guerrero”</a:t>
            </a:r>
          </a:p>
          <a:p>
            <a:pPr lvl="3"/>
            <a:r>
              <a:rPr lang="en-US" dirty="0" smtClean="0"/>
              <a:t>“</a:t>
            </a:r>
            <a:r>
              <a:rPr lang="en-US" dirty="0" err="1" smtClean="0"/>
              <a:t>Sardello</a:t>
            </a:r>
            <a:r>
              <a:rPr lang="en-US" dirty="0" smtClean="0"/>
              <a:t>”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8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Bynames</a:t>
            </a:r>
          </a:p>
          <a:p>
            <a:pPr lvl="1"/>
            <a:r>
              <a:rPr lang="en-US" dirty="0" err="1" smtClean="0"/>
              <a:t>Congnomento</a:t>
            </a:r>
            <a:r>
              <a:rPr lang="en-US" dirty="0" smtClean="0"/>
              <a:t>, alias, or </a:t>
            </a:r>
            <a:r>
              <a:rPr lang="en-US" dirty="0" err="1" smtClean="0"/>
              <a:t>dictus</a:t>
            </a:r>
            <a:endParaRPr lang="en-US" dirty="0" smtClean="0"/>
          </a:p>
          <a:p>
            <a:pPr lvl="2"/>
            <a:r>
              <a:rPr lang="en-US" dirty="0" smtClean="0"/>
              <a:t>A second given name the person goes by</a:t>
            </a:r>
          </a:p>
          <a:p>
            <a:pPr lvl="3"/>
            <a:r>
              <a:rPr lang="en-US" dirty="0" smtClean="0"/>
              <a:t>“</a:t>
            </a:r>
            <a:r>
              <a:rPr lang="en-US" dirty="0" err="1" smtClean="0"/>
              <a:t>Iohannes</a:t>
            </a:r>
            <a:r>
              <a:rPr lang="en-US" dirty="0" smtClean="0"/>
              <a:t> </a:t>
            </a:r>
            <a:r>
              <a:rPr lang="en-US" dirty="0" err="1" smtClean="0"/>
              <a:t>dictus</a:t>
            </a:r>
            <a:r>
              <a:rPr lang="en-US" dirty="0" smtClean="0"/>
              <a:t> John”</a:t>
            </a:r>
          </a:p>
          <a:p>
            <a:pPr lvl="1"/>
            <a:r>
              <a:rPr lang="en-US" dirty="0" smtClean="0"/>
              <a:t>Inherited</a:t>
            </a:r>
          </a:p>
          <a:p>
            <a:pPr lvl="2"/>
            <a:r>
              <a:rPr lang="en-US" dirty="0" smtClean="0"/>
              <a:t>Clan names</a:t>
            </a:r>
          </a:p>
          <a:p>
            <a:pPr lvl="3"/>
            <a:r>
              <a:rPr lang="en-US" dirty="0"/>
              <a:t>Ó </a:t>
            </a:r>
            <a:r>
              <a:rPr lang="en-US" dirty="0" err="1" smtClean="0"/>
              <a:t>Conchobhair</a:t>
            </a:r>
            <a:r>
              <a:rPr lang="en-US" dirty="0" smtClean="0"/>
              <a:t> (masculine)</a:t>
            </a:r>
          </a:p>
          <a:p>
            <a:pPr lvl="3"/>
            <a:r>
              <a:rPr lang="en-US" dirty="0" err="1"/>
              <a:t>inghean</a:t>
            </a:r>
            <a:r>
              <a:rPr lang="en-US" dirty="0"/>
              <a:t> </a:t>
            </a:r>
            <a:r>
              <a:rPr lang="en-US" dirty="0" err="1"/>
              <a:t>Uí</a:t>
            </a:r>
            <a:r>
              <a:rPr lang="en-US" dirty="0"/>
              <a:t> </a:t>
            </a:r>
            <a:r>
              <a:rPr lang="en-US" dirty="0" err="1" smtClean="0"/>
              <a:t>Chonchobhair</a:t>
            </a:r>
            <a:r>
              <a:rPr lang="en-US" dirty="0" smtClean="0"/>
              <a:t> (feminine)</a:t>
            </a:r>
          </a:p>
          <a:p>
            <a:pPr lvl="2"/>
            <a:r>
              <a:rPr lang="en-US" dirty="0" smtClean="0"/>
              <a:t>Inherited surname</a:t>
            </a:r>
          </a:p>
          <a:p>
            <a:pPr lvl="3"/>
            <a:r>
              <a:rPr lang="en-US" dirty="0" smtClean="0"/>
              <a:t>Basically the modern “last” name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8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Name Phrase</a:t>
            </a:r>
          </a:p>
          <a:p>
            <a:pPr lvl="1"/>
            <a:r>
              <a:rPr lang="en-US" dirty="0" smtClean="0"/>
              <a:t>A complete given name or byname, including all associated prepositions, articles, and requirements</a:t>
            </a:r>
          </a:p>
          <a:p>
            <a:r>
              <a:rPr lang="en-US" dirty="0" smtClean="0"/>
              <a:t>Naming Pool</a:t>
            </a:r>
          </a:p>
          <a:p>
            <a:pPr lvl="1"/>
            <a:r>
              <a:rPr lang="en-US" dirty="0" smtClean="0"/>
              <a:t>A group of name phrases that are in use in a particular place and time</a:t>
            </a:r>
          </a:p>
          <a:p>
            <a:r>
              <a:rPr lang="en-US" dirty="0" smtClean="0"/>
              <a:t>Regional Naming Group</a:t>
            </a:r>
          </a:p>
          <a:p>
            <a:pPr lvl="1"/>
            <a:r>
              <a:rPr lang="en-US" dirty="0" smtClean="0"/>
              <a:t>A group of naming pools that are culturally linked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2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be registerable, the following must be met:</a:t>
            </a:r>
          </a:p>
          <a:p>
            <a:pPr lvl="1"/>
            <a:r>
              <a:rPr lang="en-US" dirty="0" smtClean="0"/>
              <a:t>Each name phrase must be acceptable (PN1)</a:t>
            </a:r>
          </a:p>
          <a:p>
            <a:pPr lvl="1"/>
            <a:r>
              <a:rPr lang="en-US" dirty="0" smtClean="0"/>
              <a:t>The combination of name phrases must be acceptable (PN2)</a:t>
            </a:r>
          </a:p>
          <a:p>
            <a:pPr lvl="1"/>
            <a:r>
              <a:rPr lang="en-US" dirty="0" smtClean="0"/>
              <a:t>The name must be free of:</a:t>
            </a:r>
          </a:p>
          <a:p>
            <a:pPr lvl="2"/>
            <a:r>
              <a:rPr lang="en-US" dirty="0" smtClean="0"/>
              <a:t>conflict (PN3)</a:t>
            </a:r>
          </a:p>
          <a:p>
            <a:pPr lvl="2"/>
            <a:r>
              <a:rPr lang="en-US" dirty="0" smtClean="0"/>
              <a:t>presumption (PN4) </a:t>
            </a:r>
          </a:p>
          <a:p>
            <a:pPr lvl="2"/>
            <a:r>
              <a:rPr lang="en-US" dirty="0" smtClean="0"/>
              <a:t>offense (PN5)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5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Place and Time (PN1B1)</a:t>
            </a:r>
          </a:p>
          <a:p>
            <a:pPr lvl="1"/>
            <a:r>
              <a:rPr lang="en-US" dirty="0" smtClean="0"/>
              <a:t>A Name Phrase must be internally consistent as to grammar and structure for a single time and place</a:t>
            </a:r>
          </a:p>
          <a:p>
            <a:pPr lvl="1"/>
            <a:r>
              <a:rPr lang="en-US" dirty="0" smtClean="0"/>
              <a:t>A Name Phrase may not mix languages unless such a mix is attested</a:t>
            </a:r>
          </a:p>
          <a:p>
            <a:pPr lvl="1"/>
            <a:r>
              <a:rPr lang="en-US" dirty="0" smtClean="0"/>
              <a:t>Example</a:t>
            </a:r>
          </a:p>
          <a:p>
            <a:pPr lvl="2"/>
            <a:r>
              <a:rPr lang="en-US" dirty="0" smtClean="0"/>
              <a:t>“von Saxony” – No</a:t>
            </a:r>
          </a:p>
          <a:p>
            <a:pPr lvl="2"/>
            <a:r>
              <a:rPr lang="en-US" dirty="0" smtClean="0"/>
              <a:t>“von Sachsen” – Ok</a:t>
            </a:r>
          </a:p>
          <a:p>
            <a:pPr lvl="2"/>
            <a:r>
              <a:rPr lang="en-US" dirty="0" smtClean="0"/>
              <a:t>“of Saxony” - Ok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2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Attested (PN1B2a)</a:t>
            </a:r>
          </a:p>
          <a:p>
            <a:pPr lvl="2"/>
            <a:r>
              <a:rPr lang="en-US" dirty="0" smtClean="0"/>
              <a:t>A name phrase is considered attested if the complete name phrase is found in an acceptable source</a:t>
            </a:r>
          </a:p>
          <a:p>
            <a:pPr lvl="2"/>
            <a:r>
              <a:rPr lang="en-US" dirty="0" smtClean="0"/>
              <a:t>Minor spelling variants that are demonstrated to be compatible with the spelling conventions of the name and place are allowed</a:t>
            </a:r>
          </a:p>
          <a:p>
            <a:pPr lvl="3"/>
            <a:r>
              <a:rPr lang="en-US" dirty="0" smtClean="0"/>
              <a:t>In Renaissance English, “i“ and “y” were interchangeable, so the attested name “</a:t>
            </a:r>
            <a:r>
              <a:rPr lang="en-US" dirty="0" err="1" smtClean="0"/>
              <a:t>Annis</a:t>
            </a:r>
            <a:r>
              <a:rPr lang="en-US" dirty="0" smtClean="0"/>
              <a:t>” can also be spelled “</a:t>
            </a:r>
            <a:r>
              <a:rPr lang="en-US" dirty="0" err="1" smtClean="0"/>
              <a:t>Annys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A single period example of an attested name phrase is enough for registration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3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Constructed (PN1B2b)</a:t>
            </a:r>
          </a:p>
          <a:p>
            <a:pPr lvl="2"/>
            <a:r>
              <a:rPr lang="en-US" dirty="0" smtClean="0"/>
              <a:t>A name phrase can be constructed using a period pattern of name construction</a:t>
            </a:r>
          </a:p>
          <a:p>
            <a:pPr lvl="2"/>
            <a:r>
              <a:rPr lang="en-US" dirty="0" smtClean="0"/>
              <a:t>Three documented examples of the desired pattern are generally required for registration</a:t>
            </a:r>
          </a:p>
          <a:p>
            <a:pPr lvl="2"/>
            <a:r>
              <a:rPr lang="en-US" dirty="0" err="1" smtClean="0"/>
              <a:t>Dimunitives</a:t>
            </a:r>
            <a:endParaRPr lang="en-US" dirty="0" smtClean="0"/>
          </a:p>
          <a:p>
            <a:pPr lvl="3"/>
            <a:r>
              <a:rPr lang="en-US" dirty="0" smtClean="0"/>
              <a:t>In some languages created by adding or removing an ending</a:t>
            </a:r>
          </a:p>
          <a:p>
            <a:pPr lvl="3"/>
            <a:r>
              <a:rPr lang="en-US" dirty="0" smtClean="0"/>
              <a:t>For example, in Italian, “</a:t>
            </a:r>
            <a:r>
              <a:rPr lang="en-US" dirty="0" err="1" smtClean="0"/>
              <a:t>Urbanino</a:t>
            </a:r>
            <a:r>
              <a:rPr lang="en-US" dirty="0" smtClean="0"/>
              <a:t>” can be constructed from “</a:t>
            </a:r>
            <a:r>
              <a:rPr lang="en-US" dirty="0" err="1" smtClean="0"/>
              <a:t>Urbano</a:t>
            </a:r>
            <a:r>
              <a:rPr lang="en-US" dirty="0" smtClean="0"/>
              <a:t>”</a:t>
            </a:r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8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Constructed (PN1B2b)</a:t>
            </a:r>
          </a:p>
          <a:p>
            <a:pPr lvl="2"/>
            <a:r>
              <a:rPr lang="en-US" dirty="0" smtClean="0"/>
              <a:t>Dithemic (</a:t>
            </a:r>
            <a:r>
              <a:rPr lang="en-US" dirty="0"/>
              <a:t>two-part) </a:t>
            </a:r>
            <a:r>
              <a:rPr lang="en-US" dirty="0" smtClean="0"/>
              <a:t>names can be constructed from one prototheme and one deuterotheme</a:t>
            </a:r>
          </a:p>
          <a:p>
            <a:pPr lvl="3"/>
            <a:r>
              <a:rPr lang="en-US" dirty="0" smtClean="0"/>
              <a:t>Can’t use any other combinations</a:t>
            </a:r>
          </a:p>
          <a:p>
            <a:pPr lvl="3"/>
            <a:r>
              <a:rPr lang="en-US" dirty="0" smtClean="0"/>
              <a:t>Example</a:t>
            </a:r>
          </a:p>
          <a:p>
            <a:pPr lvl="4"/>
            <a:r>
              <a:rPr lang="en-US" dirty="0" smtClean="0"/>
              <a:t>The attested Old </a:t>
            </a:r>
            <a:r>
              <a:rPr lang="en-US" dirty="0"/>
              <a:t>English “</a:t>
            </a:r>
            <a:r>
              <a:rPr lang="en-US" dirty="0" err="1" smtClean="0"/>
              <a:t>Ælfgar</a:t>
            </a:r>
            <a:r>
              <a:rPr lang="en-US" dirty="0" smtClean="0"/>
              <a:t>” has the prototheme</a:t>
            </a:r>
            <a:r>
              <a:rPr lang="en-US" dirty="0"/>
              <a:t> “</a:t>
            </a:r>
            <a:r>
              <a:rPr lang="en-US" dirty="0" err="1" smtClean="0"/>
              <a:t>Ælf</a:t>
            </a:r>
            <a:r>
              <a:rPr lang="en-US" dirty="0" smtClean="0"/>
              <a:t>-” and the deuterotheme “-gar”</a:t>
            </a:r>
          </a:p>
          <a:p>
            <a:pPr lvl="4"/>
            <a:r>
              <a:rPr lang="en-US" dirty="0" smtClean="0"/>
              <a:t>The attested Old English “</a:t>
            </a:r>
            <a:r>
              <a:rPr lang="en-US" dirty="0" err="1" smtClean="0"/>
              <a:t>Eadmund</a:t>
            </a:r>
            <a:r>
              <a:rPr lang="en-US" dirty="0" smtClean="0"/>
              <a:t>” has the prototheme “</a:t>
            </a:r>
            <a:r>
              <a:rPr lang="en-US" dirty="0" err="1" smtClean="0"/>
              <a:t>Ead</a:t>
            </a:r>
            <a:r>
              <a:rPr lang="en-US" dirty="0" smtClean="0"/>
              <a:t>-” and the deuterotheme “-</a:t>
            </a:r>
            <a:r>
              <a:rPr lang="en-US" dirty="0" err="1" smtClean="0"/>
              <a:t>mund</a:t>
            </a:r>
            <a:r>
              <a:rPr lang="en-US" dirty="0" smtClean="0"/>
              <a:t>”</a:t>
            </a:r>
          </a:p>
          <a:p>
            <a:pPr lvl="4"/>
            <a:r>
              <a:rPr lang="en-US" dirty="0"/>
              <a:t>Therefore “</a:t>
            </a:r>
            <a:r>
              <a:rPr lang="en-US" dirty="0" err="1" smtClean="0"/>
              <a:t>Ælfmund</a:t>
            </a:r>
            <a:r>
              <a:rPr lang="en-US" dirty="0" smtClean="0"/>
              <a:t>” is a valid constructed name</a:t>
            </a:r>
          </a:p>
          <a:p>
            <a:pPr lvl="4"/>
            <a:r>
              <a:rPr lang="en-US" dirty="0" smtClean="0"/>
              <a:t>“</a:t>
            </a:r>
            <a:r>
              <a:rPr lang="en-US" dirty="0" err="1" smtClean="0"/>
              <a:t>Garmund</a:t>
            </a:r>
            <a:r>
              <a:rPr lang="en-US" dirty="0"/>
              <a:t>”, “</a:t>
            </a:r>
            <a:r>
              <a:rPr lang="en-US" dirty="0" err="1" smtClean="0"/>
              <a:t>Ælfead</a:t>
            </a:r>
            <a:r>
              <a:rPr lang="en-US" dirty="0" smtClean="0"/>
              <a:t>”, and “</a:t>
            </a:r>
            <a:r>
              <a:rPr lang="en-US" dirty="0" err="1" smtClean="0"/>
              <a:t>Ælfgarmund</a:t>
            </a:r>
            <a:r>
              <a:rPr lang="en-US" dirty="0" smtClean="0"/>
              <a:t>” are not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6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Constructed (PN1B2b)</a:t>
            </a:r>
          </a:p>
          <a:p>
            <a:pPr lvl="2"/>
            <a:r>
              <a:rPr lang="en-US" dirty="0" smtClean="0"/>
              <a:t>Bynames constructed from given name elements For names such as patronymics</a:t>
            </a:r>
          </a:p>
          <a:p>
            <a:pPr lvl="3"/>
            <a:r>
              <a:rPr lang="en-US" dirty="0" smtClean="0"/>
              <a:t>Example</a:t>
            </a:r>
          </a:p>
          <a:p>
            <a:pPr lvl="4"/>
            <a:r>
              <a:rPr lang="en-US" dirty="0" smtClean="0"/>
              <a:t>In Old Norse, standard patronymic for men consists of the possessive form of the father’s name plus the word “son”</a:t>
            </a:r>
          </a:p>
          <a:p>
            <a:pPr lvl="4"/>
            <a:r>
              <a:rPr lang="en-US" dirty="0" smtClean="0"/>
              <a:t>From the attested given name “</a:t>
            </a:r>
            <a:r>
              <a:rPr lang="en-US" dirty="0" err="1" smtClean="0"/>
              <a:t>Bjartmarr</a:t>
            </a:r>
            <a:r>
              <a:rPr lang="en-US" dirty="0" smtClean="0"/>
              <a:t>” one can created the patronymic byname “</a:t>
            </a:r>
            <a:r>
              <a:rPr lang="en-US" dirty="0" err="1" smtClean="0"/>
              <a:t>Bjartmarsson</a:t>
            </a:r>
            <a:r>
              <a:rPr lang="en-US" dirty="0" smtClean="0"/>
              <a:t>”</a:t>
            </a:r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0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Constructed (PN1B2b)</a:t>
            </a:r>
          </a:p>
          <a:p>
            <a:pPr lvl="2"/>
            <a:r>
              <a:rPr lang="en-US" dirty="0" smtClean="0"/>
              <a:t>New place names can be constructed from attested elements</a:t>
            </a:r>
          </a:p>
          <a:p>
            <a:pPr lvl="2"/>
            <a:r>
              <a:rPr lang="en-US" dirty="0" smtClean="0"/>
              <a:t>Example</a:t>
            </a:r>
          </a:p>
          <a:p>
            <a:pPr lvl="3"/>
            <a:r>
              <a:rPr lang="en-US" dirty="0" smtClean="0"/>
              <a:t>“Oxford”, “</a:t>
            </a:r>
            <a:r>
              <a:rPr lang="en-US" dirty="0" err="1" smtClean="0"/>
              <a:t>Swinford</a:t>
            </a:r>
            <a:r>
              <a:rPr lang="en-US" dirty="0" smtClean="0"/>
              <a:t>” and “Hartford” are attested English place names</a:t>
            </a:r>
          </a:p>
          <a:p>
            <a:pPr lvl="3"/>
            <a:r>
              <a:rPr lang="en-US" dirty="0" smtClean="0"/>
              <a:t>The pattern is “large hooved animal” + “-ford”</a:t>
            </a:r>
          </a:p>
          <a:p>
            <a:pPr lvl="3"/>
            <a:r>
              <a:rPr lang="en-US" dirty="0" smtClean="0"/>
              <a:t>This would allow the construction of “</a:t>
            </a:r>
            <a:r>
              <a:rPr lang="en-US" dirty="0" err="1" smtClean="0"/>
              <a:t>Sheepford</a:t>
            </a:r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This would not allow “</a:t>
            </a:r>
            <a:r>
              <a:rPr lang="en-US" dirty="0" err="1" smtClean="0"/>
              <a:t>Bookford</a:t>
            </a:r>
            <a:r>
              <a:rPr lang="en-US" dirty="0" smtClean="0"/>
              <a:t>” or “</a:t>
            </a:r>
            <a:r>
              <a:rPr lang="en-US" dirty="0" err="1" smtClean="0"/>
              <a:t>Duckford</a:t>
            </a:r>
            <a:r>
              <a:rPr lang="en-US" dirty="0" smtClean="0"/>
              <a:t>”</a:t>
            </a:r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6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Types of names</a:t>
            </a:r>
          </a:p>
          <a:p>
            <a:pPr lvl="1"/>
            <a:r>
              <a:rPr lang="en-US" dirty="0" smtClean="0"/>
              <a:t>Personal (PN)</a:t>
            </a:r>
          </a:p>
          <a:p>
            <a:pPr lvl="1"/>
            <a:r>
              <a:rPr lang="en-US" dirty="0" smtClean="0"/>
              <a:t>Non-Personal (NPN) </a:t>
            </a:r>
          </a:p>
          <a:p>
            <a:pPr lvl="2"/>
            <a:r>
              <a:rPr lang="en-US" dirty="0" smtClean="0"/>
              <a:t>SCA Branches</a:t>
            </a:r>
          </a:p>
          <a:p>
            <a:pPr lvl="2"/>
            <a:r>
              <a:rPr lang="en-US" dirty="0" smtClean="0"/>
              <a:t>Heraldic Titles</a:t>
            </a:r>
          </a:p>
          <a:p>
            <a:pPr lvl="2"/>
            <a:r>
              <a:rPr lang="en-US" dirty="0" smtClean="0"/>
              <a:t>Award Orders</a:t>
            </a:r>
          </a:p>
          <a:p>
            <a:pPr lvl="2"/>
            <a:r>
              <a:rPr lang="en-US" dirty="0" smtClean="0"/>
              <a:t>Households</a:t>
            </a:r>
          </a:p>
          <a:p>
            <a:pPr lvl="1"/>
            <a:r>
              <a:rPr lang="en-US" dirty="0" smtClean="0"/>
              <a:t>Non-personal names not covered in this class, but many things in common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7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Lingua </a:t>
            </a:r>
            <a:r>
              <a:rPr lang="en-US" dirty="0" err="1" smtClean="0"/>
              <a:t>Anglica</a:t>
            </a:r>
            <a:r>
              <a:rPr lang="en-US" dirty="0" smtClean="0"/>
              <a:t> Allowance(PN1B2c)</a:t>
            </a:r>
          </a:p>
          <a:p>
            <a:pPr lvl="2"/>
            <a:r>
              <a:rPr lang="en-US" dirty="0"/>
              <a:t>Allows </a:t>
            </a:r>
            <a:r>
              <a:rPr lang="en-US" dirty="0" smtClean="0"/>
              <a:t>translation of name phrase into standard modern English</a:t>
            </a:r>
            <a:endParaRPr lang="en-US" dirty="0"/>
          </a:p>
          <a:p>
            <a:pPr lvl="2"/>
            <a:r>
              <a:rPr lang="en-US" dirty="0" smtClean="0"/>
              <a:t>Applies to attested or constructed descriptive, occupational, and locative bynames</a:t>
            </a:r>
          </a:p>
          <a:p>
            <a:pPr lvl="2"/>
            <a:r>
              <a:rPr lang="en-US" dirty="0" smtClean="0"/>
              <a:t>Preserves the meaning for the benefit of modern speakers</a:t>
            </a:r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Lingua </a:t>
            </a:r>
            <a:r>
              <a:rPr lang="en-US" dirty="0" err="1" smtClean="0"/>
              <a:t>Anglica</a:t>
            </a:r>
            <a:r>
              <a:rPr lang="en-US" dirty="0" smtClean="0"/>
              <a:t> Allowance(PN1B2c)</a:t>
            </a:r>
          </a:p>
          <a:p>
            <a:pPr lvl="2"/>
            <a:r>
              <a:rPr lang="en-US" dirty="0" smtClean="0"/>
              <a:t>Must be a literal and plausible translation</a:t>
            </a:r>
          </a:p>
          <a:p>
            <a:pPr lvl="3"/>
            <a:r>
              <a:rPr lang="en-US" dirty="0" smtClean="0"/>
              <a:t>The Norse “</a:t>
            </a:r>
            <a:r>
              <a:rPr lang="en-US" dirty="0"/>
              <a:t>inn </a:t>
            </a:r>
            <a:r>
              <a:rPr lang="en-US" dirty="0" err="1" smtClean="0"/>
              <a:t>rauði</a:t>
            </a:r>
            <a:r>
              <a:rPr lang="en-US" dirty="0" smtClean="0"/>
              <a:t>” can be translated as “the Red”</a:t>
            </a:r>
          </a:p>
          <a:p>
            <a:pPr lvl="3"/>
            <a:r>
              <a:rPr lang="en-US" dirty="0" smtClean="0"/>
              <a:t>Cannot be translated as “the bloody”, “the scarlet”, etc.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Lingua </a:t>
            </a:r>
            <a:r>
              <a:rPr lang="en-US" dirty="0" err="1" smtClean="0"/>
              <a:t>Anglica</a:t>
            </a:r>
            <a:r>
              <a:rPr lang="en-US" dirty="0" smtClean="0"/>
              <a:t> Allowance(PN1B2c)</a:t>
            </a:r>
          </a:p>
          <a:p>
            <a:pPr lvl="2"/>
            <a:r>
              <a:rPr lang="en-US" dirty="0" smtClean="0"/>
              <a:t>For locatives, must be the standard modern English version of the name</a:t>
            </a:r>
          </a:p>
          <a:p>
            <a:pPr lvl="3"/>
            <a:r>
              <a:rPr lang="en-US" dirty="0" smtClean="0"/>
              <a:t>While “Cairo” is derived from “the victorious”, the lingua </a:t>
            </a:r>
            <a:r>
              <a:rPr lang="en-US" dirty="0" err="1" smtClean="0"/>
              <a:t>Anglica</a:t>
            </a:r>
            <a:r>
              <a:rPr lang="en-US" dirty="0" smtClean="0"/>
              <a:t> form is “of Cairo”, not “of The Victorious”</a:t>
            </a:r>
          </a:p>
          <a:p>
            <a:pPr lvl="3"/>
            <a:r>
              <a:rPr lang="en-US" dirty="0" smtClean="0"/>
              <a:t>“al-</a:t>
            </a:r>
            <a:r>
              <a:rPr lang="en-US" dirty="0" err="1" smtClean="0"/>
              <a:t>Qahira</a:t>
            </a:r>
            <a:r>
              <a:rPr lang="en-US" dirty="0" smtClean="0"/>
              <a:t>” is the Egyptian spelling, but “of al-</a:t>
            </a:r>
            <a:r>
              <a:rPr lang="en-US" dirty="0" err="1" smtClean="0"/>
              <a:t>Qahira</a:t>
            </a:r>
            <a:r>
              <a:rPr lang="en-US" dirty="0" smtClean="0"/>
              <a:t>” is not allowed as lingua </a:t>
            </a:r>
            <a:r>
              <a:rPr lang="en-US" dirty="0" err="1" smtClean="0"/>
              <a:t>Anglica</a:t>
            </a:r>
            <a:r>
              <a:rPr lang="en-US" dirty="0" smtClean="0"/>
              <a:t>, since the standard English form is “of Cairo”</a:t>
            </a:r>
          </a:p>
          <a:p>
            <a:pPr lvl="2"/>
            <a:r>
              <a:rPr lang="en-US" dirty="0" smtClean="0"/>
              <a:t>This rule may not be used to translate the meanings of given names or place names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6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Borrowed Names (PN1B2d)</a:t>
            </a:r>
          </a:p>
          <a:p>
            <a:pPr lvl="2"/>
            <a:r>
              <a:rPr lang="en-US" dirty="0" smtClean="0"/>
              <a:t>Name phrases may be borrowed from</a:t>
            </a:r>
          </a:p>
          <a:p>
            <a:pPr lvl="3"/>
            <a:r>
              <a:rPr lang="en-US" dirty="0" smtClean="0"/>
              <a:t>Secular literature</a:t>
            </a:r>
          </a:p>
          <a:p>
            <a:pPr lvl="3"/>
            <a:r>
              <a:rPr lang="en-US" dirty="0" smtClean="0"/>
              <a:t>The Bible</a:t>
            </a:r>
          </a:p>
          <a:p>
            <a:pPr lvl="3"/>
            <a:r>
              <a:rPr lang="en-US" dirty="0" smtClean="0"/>
              <a:t>Other Religious Literature</a:t>
            </a:r>
          </a:p>
          <a:p>
            <a:pPr lvl="3"/>
            <a:r>
              <a:rPr lang="en-US" dirty="0" smtClean="0"/>
              <a:t>Names of Saints</a:t>
            </a:r>
          </a:p>
          <a:p>
            <a:pPr lvl="2"/>
            <a:r>
              <a:rPr lang="en-US" dirty="0" smtClean="0"/>
              <a:t>Must be linguistically appropriate</a:t>
            </a:r>
          </a:p>
          <a:p>
            <a:pPr lvl="3"/>
            <a:r>
              <a:rPr lang="en-US" dirty="0"/>
              <a:t>For example, the Arthurian character </a:t>
            </a:r>
            <a:r>
              <a:rPr lang="en-US" dirty="0" smtClean="0"/>
              <a:t>“Lancelot” </a:t>
            </a:r>
            <a:r>
              <a:rPr lang="en-US" dirty="0"/>
              <a:t>is found in Italian as </a:t>
            </a:r>
            <a:r>
              <a:rPr lang="en-US" dirty="0" smtClean="0"/>
              <a:t>“</a:t>
            </a:r>
            <a:r>
              <a:rPr lang="en-US" dirty="0" err="1" smtClean="0"/>
              <a:t>Lancilotto</a:t>
            </a:r>
            <a:r>
              <a:rPr lang="en-US" dirty="0" smtClean="0"/>
              <a:t>”, therefore</a:t>
            </a:r>
            <a:r>
              <a:rPr lang="en-US" dirty="0"/>
              <a:t>, </a:t>
            </a:r>
            <a:r>
              <a:rPr lang="en-US" dirty="0" smtClean="0"/>
              <a:t>“</a:t>
            </a:r>
            <a:r>
              <a:rPr lang="en-US" dirty="0" err="1" smtClean="0"/>
              <a:t>Lancilotto</a:t>
            </a:r>
            <a:r>
              <a:rPr lang="en-US" dirty="0" smtClean="0"/>
              <a:t>” </a:t>
            </a:r>
            <a:r>
              <a:rPr lang="en-US" dirty="0"/>
              <a:t>is the form allowed in </a:t>
            </a:r>
            <a:r>
              <a:rPr lang="en-US" dirty="0" smtClean="0"/>
              <a:t>an Italian </a:t>
            </a:r>
            <a:r>
              <a:rPr lang="en-US" dirty="0"/>
              <a:t>context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5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Borrowed Names (PN1B2d)</a:t>
            </a:r>
          </a:p>
          <a:p>
            <a:pPr lvl="2"/>
            <a:r>
              <a:rPr lang="en-US" dirty="0" smtClean="0"/>
              <a:t>Must fit within a pattern of borrowing names</a:t>
            </a:r>
          </a:p>
          <a:p>
            <a:pPr lvl="3"/>
            <a:r>
              <a:rPr lang="en-US" dirty="0" smtClean="0"/>
              <a:t>Evidence of borrowing given names does not support borrowing bynames</a:t>
            </a:r>
          </a:p>
          <a:p>
            <a:pPr lvl="3"/>
            <a:r>
              <a:rPr lang="en-US" dirty="0" smtClean="0"/>
              <a:t>Evidence of borrowing names of major characters doesn’t support borrowing names of minor characters</a:t>
            </a:r>
          </a:p>
          <a:p>
            <a:pPr lvl="3"/>
            <a:r>
              <a:rPr lang="en-US" dirty="0" smtClean="0"/>
              <a:t>Evidence of borrowing from one type of literature doesn’t support borrowing from another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Legal Name Allowance (PN1B2e)</a:t>
            </a:r>
          </a:p>
          <a:p>
            <a:pPr lvl="2"/>
            <a:r>
              <a:rPr lang="en-US" dirty="0" smtClean="0"/>
              <a:t>An element from the submitter’s legal name may be used</a:t>
            </a:r>
          </a:p>
          <a:p>
            <a:pPr lvl="2"/>
            <a:r>
              <a:rPr lang="en-US" dirty="0"/>
              <a:t>Must provide </a:t>
            </a:r>
            <a:r>
              <a:rPr lang="en-US" dirty="0" smtClean="0"/>
              <a:t>proof of the name</a:t>
            </a:r>
            <a:endParaRPr lang="en-US" dirty="0"/>
          </a:p>
          <a:p>
            <a:pPr lvl="2"/>
            <a:r>
              <a:rPr lang="en-US" dirty="0" smtClean="0"/>
              <a:t>Must be exact same form and spelling as in legal name</a:t>
            </a:r>
          </a:p>
          <a:p>
            <a:pPr lvl="2"/>
            <a:r>
              <a:rPr lang="en-US" dirty="0" smtClean="0"/>
              <a:t>Must be used in the same manner</a:t>
            </a:r>
          </a:p>
          <a:p>
            <a:pPr lvl="3"/>
            <a:r>
              <a:rPr lang="en-US" dirty="0" smtClean="0"/>
              <a:t>Given name as given name</a:t>
            </a:r>
          </a:p>
          <a:p>
            <a:pPr lvl="3"/>
            <a:r>
              <a:rPr lang="en-US" dirty="0" smtClean="0"/>
              <a:t>Surname as surname</a:t>
            </a:r>
          </a:p>
          <a:p>
            <a:pPr lvl="3"/>
            <a:r>
              <a:rPr lang="en-US" dirty="0" smtClean="0"/>
              <a:t>Middle names vary</a:t>
            </a:r>
          </a:p>
          <a:p>
            <a:pPr lvl="2"/>
            <a:r>
              <a:rPr lang="en-US" dirty="0" smtClean="0"/>
              <a:t>Must meet all other rules</a:t>
            </a:r>
          </a:p>
          <a:p>
            <a:pPr lvl="2"/>
            <a:r>
              <a:rPr lang="en-US" dirty="0" smtClean="0"/>
              <a:t>May not be obtrusively modern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Branch Name Allowance (PN1B2f)</a:t>
            </a:r>
          </a:p>
          <a:p>
            <a:pPr lvl="2"/>
            <a:r>
              <a:rPr lang="en-US" dirty="0" smtClean="0"/>
              <a:t>Can always use “of </a:t>
            </a:r>
            <a:r>
              <a:rPr lang="en-US" dirty="0" err="1" smtClean="0"/>
              <a:t>Branchname</a:t>
            </a:r>
            <a:r>
              <a:rPr lang="en-US" dirty="0" smtClean="0"/>
              <a:t>” as a byname</a:t>
            </a:r>
          </a:p>
          <a:p>
            <a:pPr lvl="2"/>
            <a:r>
              <a:rPr lang="en-US" dirty="0" smtClean="0"/>
              <a:t>Must use exact spelling, grammar, and language as in registered SCA branch name</a:t>
            </a:r>
          </a:p>
          <a:p>
            <a:pPr lvl="3"/>
            <a:r>
              <a:rPr lang="en-US" dirty="0" smtClean="0"/>
              <a:t>“of the East” – Ok</a:t>
            </a:r>
          </a:p>
          <a:p>
            <a:pPr lvl="3"/>
            <a:r>
              <a:rPr lang="en-US" dirty="0" smtClean="0"/>
              <a:t>“von </a:t>
            </a:r>
            <a:r>
              <a:rPr lang="en-US" dirty="0" err="1" smtClean="0"/>
              <a:t>Osten</a:t>
            </a:r>
            <a:r>
              <a:rPr lang="en-US" dirty="0" smtClean="0"/>
              <a:t>” – No</a:t>
            </a:r>
          </a:p>
          <a:p>
            <a:pPr lvl="2"/>
            <a:r>
              <a:rPr lang="en-US" dirty="0" smtClean="0"/>
              <a:t>Can only use the Lingua </a:t>
            </a:r>
            <a:r>
              <a:rPr lang="en-US" dirty="0" err="1" smtClean="0"/>
              <a:t>Anglica</a:t>
            </a:r>
            <a:r>
              <a:rPr lang="en-US" dirty="0" smtClean="0"/>
              <a:t> “of”</a:t>
            </a:r>
          </a:p>
          <a:p>
            <a:pPr lvl="3"/>
            <a:r>
              <a:rPr lang="en-US" dirty="0"/>
              <a:t>“of Fontaine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smtClean="0"/>
              <a:t>Sable” – Ok</a:t>
            </a:r>
          </a:p>
          <a:p>
            <a:pPr lvl="3"/>
            <a:r>
              <a:rPr lang="en-US" dirty="0"/>
              <a:t>“de Fontaine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smtClean="0"/>
              <a:t>Sable” - No</a:t>
            </a:r>
          </a:p>
          <a:p>
            <a:pPr lvl="2"/>
            <a:r>
              <a:rPr lang="en-US" dirty="0" smtClean="0"/>
              <a:t>Households are not branches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1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Name Phrases</a:t>
            </a:r>
          </a:p>
          <a:p>
            <a:pPr lvl="1"/>
            <a:r>
              <a:rPr lang="en-US" dirty="0" smtClean="0"/>
              <a:t>Grandfather Clause (PN1B2g)</a:t>
            </a:r>
          </a:p>
          <a:p>
            <a:pPr lvl="2"/>
            <a:r>
              <a:rPr lang="en-US" dirty="0" smtClean="0"/>
              <a:t>Name phrases previously registered to an individual may be registered again, even if not currently registerable</a:t>
            </a:r>
          </a:p>
          <a:p>
            <a:pPr lvl="2"/>
            <a:r>
              <a:rPr lang="en-US" dirty="0" smtClean="0"/>
              <a:t>May not allow one to evade new problems, only existing ones</a:t>
            </a:r>
          </a:p>
          <a:p>
            <a:pPr lvl="2"/>
            <a:r>
              <a:rPr lang="en-US" dirty="0" smtClean="0"/>
              <a:t>Can also be used by close legal relative, with proof or attestation of the relationship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6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Name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Attested Name Phrases</a:t>
            </a:r>
          </a:p>
          <a:p>
            <a:pPr lvl="1"/>
            <a:r>
              <a:rPr lang="en-US" dirty="0" smtClean="0"/>
              <a:t>Articles on heraldry.sca.org and s-gabriels.org</a:t>
            </a:r>
          </a:p>
          <a:p>
            <a:pPr lvl="1"/>
            <a:r>
              <a:rPr lang="en-US" dirty="0" smtClean="0"/>
              <a:t>Books of period names</a:t>
            </a:r>
          </a:p>
          <a:p>
            <a:pPr lvl="2"/>
            <a:r>
              <a:rPr lang="en-US" dirty="0" smtClean="0"/>
              <a:t>Dated forms</a:t>
            </a:r>
          </a:p>
          <a:p>
            <a:pPr lvl="2"/>
            <a:r>
              <a:rPr lang="en-US" dirty="0" smtClean="0"/>
              <a:t>Spelling not normalized</a:t>
            </a:r>
          </a:p>
          <a:p>
            <a:pPr lvl="1"/>
            <a:r>
              <a:rPr lang="en-US" dirty="0" smtClean="0"/>
              <a:t>Period documents</a:t>
            </a:r>
          </a:p>
          <a:p>
            <a:pPr lvl="1"/>
            <a:r>
              <a:rPr lang="en-US" dirty="0" err="1" smtClean="0"/>
              <a:t>FamilySearch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9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registerable personal names must contain a given name and at least one byname (PN2B)</a:t>
            </a:r>
          </a:p>
          <a:p>
            <a:pPr lvl="1"/>
            <a:r>
              <a:rPr lang="en-US" dirty="0" smtClean="0"/>
              <a:t>Single given names, though period, aren’t registerable</a:t>
            </a:r>
          </a:p>
          <a:p>
            <a:pPr lvl="1"/>
            <a:r>
              <a:rPr lang="en-US" dirty="0" smtClean="0"/>
              <a:t>Each name phrase must be grammatically correct for its position in the name</a:t>
            </a:r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Fearchar</a:t>
            </a:r>
            <a:r>
              <a:rPr lang="en-US" dirty="0" smtClean="0"/>
              <a:t>” is a Gaelic given name</a:t>
            </a:r>
          </a:p>
          <a:p>
            <a:pPr lvl="2"/>
            <a:r>
              <a:rPr lang="en-US" dirty="0" smtClean="0"/>
              <a:t>Becomes “mac </a:t>
            </a:r>
            <a:r>
              <a:rPr lang="en-US" dirty="0" err="1" smtClean="0"/>
              <a:t>Fearchair</a:t>
            </a:r>
            <a:r>
              <a:rPr lang="en-US" dirty="0" smtClean="0"/>
              <a:t>” (m) or “</a:t>
            </a:r>
            <a:r>
              <a:rPr lang="en-US" dirty="0" err="1" smtClean="0"/>
              <a:t>mhic</a:t>
            </a:r>
            <a:r>
              <a:rPr lang="en-US" dirty="0" smtClean="0"/>
              <a:t> </a:t>
            </a:r>
            <a:r>
              <a:rPr lang="en-US" dirty="0" err="1" smtClean="0"/>
              <a:t>Fhearchair</a:t>
            </a:r>
            <a:r>
              <a:rPr lang="en-US" dirty="0" smtClean="0"/>
              <a:t>” (f)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GP3A: Definition of Period - Time</a:t>
            </a:r>
          </a:p>
          <a:p>
            <a:pPr lvl="1"/>
            <a:r>
              <a:rPr lang="en-US" dirty="0" smtClean="0"/>
              <a:t>Generally before 1600</a:t>
            </a:r>
          </a:p>
          <a:p>
            <a:pPr lvl="1"/>
            <a:r>
              <a:rPr lang="en-US" dirty="0" smtClean="0"/>
              <a:t>The period 1600-1650 is known as the “grey period”</a:t>
            </a:r>
          </a:p>
          <a:p>
            <a:pPr lvl="2"/>
            <a:r>
              <a:rPr lang="en-US" dirty="0" smtClean="0"/>
              <a:t>Elements will usually be allowed</a:t>
            </a:r>
          </a:p>
          <a:p>
            <a:pPr lvl="1"/>
            <a:r>
              <a:rPr lang="en-US" dirty="0" smtClean="0"/>
              <a:t>No official beginning time, but must be from cultures known to Medieval and Renaissance Europe</a:t>
            </a:r>
          </a:p>
          <a:p>
            <a:pPr lvl="2"/>
            <a:r>
              <a:rPr lang="en-US" dirty="0" smtClean="0"/>
              <a:t>Classical Greek and Roman elements are acceptable</a:t>
            </a:r>
          </a:p>
          <a:p>
            <a:pPr lvl="2"/>
            <a:r>
              <a:rPr lang="en-US" dirty="0" smtClean="0"/>
              <a:t>Elements from </a:t>
            </a:r>
            <a:r>
              <a:rPr lang="en-US" dirty="0" err="1" smtClean="0"/>
              <a:t>Pharaonic</a:t>
            </a:r>
            <a:r>
              <a:rPr lang="en-US" dirty="0" smtClean="0"/>
              <a:t> Egypt are not acceptable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Culturally uniform names (PN2C1)</a:t>
            </a:r>
          </a:p>
          <a:p>
            <a:pPr lvl="1"/>
            <a:r>
              <a:rPr lang="en-US" dirty="0" smtClean="0"/>
              <a:t>A name which matches a pattern of the grammar of names for a single time and place</a:t>
            </a:r>
          </a:p>
          <a:p>
            <a:pPr lvl="2"/>
            <a:r>
              <a:rPr lang="en-US" dirty="0" smtClean="0"/>
              <a:t>For example: “14C England”</a:t>
            </a:r>
          </a:p>
          <a:p>
            <a:pPr lvl="1"/>
            <a:r>
              <a:rPr lang="en-US" dirty="0" smtClean="0"/>
              <a:t>Must use an overall pattern documented to that time and place</a:t>
            </a:r>
          </a:p>
          <a:p>
            <a:pPr lvl="2"/>
            <a:r>
              <a:rPr lang="en-US" dirty="0" smtClean="0"/>
              <a:t>See Appendix A</a:t>
            </a:r>
          </a:p>
          <a:p>
            <a:pPr lvl="1"/>
            <a:r>
              <a:rPr lang="en-US" dirty="0" smtClean="0"/>
              <a:t>All name phrases must be from the time and place to be considered uniform names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32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Appendix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684146"/>
            <a:ext cx="7010400" cy="51738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212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Culturally mixed names (PN2C2)</a:t>
            </a:r>
          </a:p>
          <a:p>
            <a:pPr lvl="1"/>
            <a:r>
              <a:rPr lang="en-US" dirty="0" smtClean="0"/>
              <a:t>If all name phrases are from the same regional naming group (See Appendix C), they must be dated within 500 years of one other</a:t>
            </a:r>
          </a:p>
          <a:p>
            <a:pPr lvl="1"/>
            <a:r>
              <a:rPr lang="en-US" dirty="0" smtClean="0"/>
              <a:t>If the name phrases are from two regional naming groups listed as compatible in Appendix C, they must be dated within 300 years of one another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5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Appendix C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447800"/>
            <a:ext cx="6125504" cy="48822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35929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Culturally mixed names (PN2C2)</a:t>
            </a:r>
          </a:p>
          <a:p>
            <a:pPr lvl="1"/>
            <a:r>
              <a:rPr lang="en-US" dirty="0" smtClean="0"/>
              <a:t>For non-Appendix C combinations, must document</a:t>
            </a:r>
          </a:p>
          <a:p>
            <a:pPr lvl="2"/>
            <a:r>
              <a:rPr lang="en-US" dirty="0" smtClean="0"/>
              <a:t>If all name phrases are from naming pools which can be documented as being used together in personal names of real people</a:t>
            </a:r>
            <a:r>
              <a:rPr lang="en-US" dirty="0"/>
              <a:t>, they must be dated within 300 years of one </a:t>
            </a:r>
            <a:r>
              <a:rPr lang="en-US" dirty="0" smtClean="0"/>
              <a:t>another</a:t>
            </a:r>
          </a:p>
          <a:p>
            <a:pPr lvl="2"/>
            <a:r>
              <a:rPr lang="en-US" dirty="0" smtClean="0"/>
              <a:t>At least three period examples must be provided of a names combining the phrase pools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Culturally mixed names (PN2C2)</a:t>
            </a:r>
          </a:p>
          <a:p>
            <a:pPr lvl="1"/>
            <a:r>
              <a:rPr lang="en-US" dirty="0" smtClean="0"/>
              <a:t>If a name phrase is documented under the legal name allowance, branch name allowance, or grandfather clause, it’s treated as neutral in language and time</a:t>
            </a:r>
          </a:p>
          <a:p>
            <a:pPr lvl="2"/>
            <a:r>
              <a:rPr lang="en-US" dirty="0" smtClean="0"/>
              <a:t>May be combined with name phrases from a single regional naming group dated within 500 years of one another</a:t>
            </a:r>
          </a:p>
          <a:p>
            <a:pPr lvl="2"/>
            <a:r>
              <a:rPr lang="en-US" dirty="0" smtClean="0"/>
              <a:t>May not be combined with name phrases from two or more regional naming groups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0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In Non-Latin Scripts (PN2D)</a:t>
            </a:r>
          </a:p>
          <a:p>
            <a:pPr lvl="1"/>
            <a:r>
              <a:rPr lang="en-US" dirty="0" smtClean="0"/>
              <a:t>Only names in a Latin script are registerable</a:t>
            </a:r>
          </a:p>
          <a:p>
            <a:pPr lvl="1"/>
            <a:r>
              <a:rPr lang="en-US" dirty="0" smtClean="0"/>
              <a:t>Names originally in other scripts must be transliterated</a:t>
            </a:r>
          </a:p>
          <a:p>
            <a:pPr lvl="2"/>
            <a:r>
              <a:rPr lang="en-US" dirty="0" smtClean="0"/>
              <a:t>Russian, Japanese, Arabic, Norse runes, etc.</a:t>
            </a:r>
          </a:p>
          <a:p>
            <a:pPr lvl="1"/>
            <a:r>
              <a:rPr lang="en-US" dirty="0" smtClean="0"/>
              <a:t>Must be transcribed using any standard transliteration system</a:t>
            </a:r>
          </a:p>
          <a:p>
            <a:pPr lvl="2"/>
            <a:r>
              <a:rPr lang="en-US" dirty="0" smtClean="0"/>
              <a:t>Many are listed in Appendix D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0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In Non-Latin Scripts (PN2D)</a:t>
            </a:r>
          </a:p>
          <a:p>
            <a:pPr lvl="1"/>
            <a:r>
              <a:rPr lang="en-US" dirty="0" smtClean="0"/>
              <a:t>Must use a single system for all name elements</a:t>
            </a:r>
          </a:p>
          <a:p>
            <a:pPr lvl="2"/>
            <a:r>
              <a:rPr lang="en-US" dirty="0" smtClean="0"/>
              <a:t>Example</a:t>
            </a:r>
          </a:p>
          <a:p>
            <a:pPr lvl="3"/>
            <a:r>
              <a:rPr lang="en-US" dirty="0" smtClean="0"/>
              <a:t>In Arabic, “</a:t>
            </a:r>
            <a:r>
              <a:rPr lang="en-US" dirty="0" err="1" smtClean="0"/>
              <a:t>Amina</a:t>
            </a:r>
            <a:r>
              <a:rPr lang="en-US" dirty="0"/>
              <a:t> al-</a:t>
            </a:r>
            <a:r>
              <a:rPr lang="en-US" dirty="0" err="1"/>
              <a:t>Hamadaniyya</a:t>
            </a:r>
            <a:r>
              <a:rPr lang="en-US" dirty="0"/>
              <a:t>” </a:t>
            </a:r>
            <a:r>
              <a:rPr lang="en-US" dirty="0" smtClean="0"/>
              <a:t>or “</a:t>
            </a:r>
            <a:r>
              <a:rPr lang="en-US" dirty="0" err="1" smtClean="0"/>
              <a:t>Aminah</a:t>
            </a:r>
            <a:r>
              <a:rPr lang="en-US" dirty="0"/>
              <a:t> </a:t>
            </a:r>
            <a:r>
              <a:rPr lang="en-US" dirty="0" smtClean="0"/>
              <a:t>al-</a:t>
            </a:r>
            <a:r>
              <a:rPr lang="en-US" dirty="0" err="1" smtClean="0"/>
              <a:t>Hamadaniyyah</a:t>
            </a:r>
            <a:r>
              <a:rPr lang="en-US" dirty="0" smtClean="0"/>
              <a:t>” – Ok</a:t>
            </a:r>
          </a:p>
          <a:p>
            <a:pPr lvl="3"/>
            <a:r>
              <a:rPr lang="en-US" dirty="0" smtClean="0"/>
              <a:t>“</a:t>
            </a:r>
            <a:r>
              <a:rPr lang="en-US" dirty="0" err="1" smtClean="0"/>
              <a:t>Aminah</a:t>
            </a:r>
            <a:r>
              <a:rPr lang="en-US" dirty="0"/>
              <a:t> </a:t>
            </a:r>
            <a:r>
              <a:rPr lang="en-US" dirty="0" smtClean="0"/>
              <a:t>al-</a:t>
            </a:r>
            <a:r>
              <a:rPr lang="en-US" dirty="0" err="1" smtClean="0"/>
              <a:t>Hamadaniyya</a:t>
            </a:r>
            <a:r>
              <a:rPr lang="en-US" dirty="0" smtClean="0"/>
              <a:t>” – No</a:t>
            </a:r>
          </a:p>
          <a:p>
            <a:pPr lvl="2"/>
            <a:r>
              <a:rPr lang="en-US" dirty="0"/>
              <a:t>Either use all the funny characters and accents, or none</a:t>
            </a:r>
          </a:p>
          <a:p>
            <a:pPr lvl="3"/>
            <a:r>
              <a:rPr lang="en-US" dirty="0" smtClean="0"/>
              <a:t>In Gaelic</a:t>
            </a:r>
            <a:r>
              <a:rPr lang="en-US" dirty="0"/>
              <a:t>, “</a:t>
            </a:r>
            <a:r>
              <a:rPr lang="en-US" dirty="0" err="1"/>
              <a:t>Tomás</a:t>
            </a:r>
            <a:r>
              <a:rPr lang="en-US" dirty="0"/>
              <a:t> </a:t>
            </a:r>
            <a:r>
              <a:rPr lang="en-US" dirty="0" err="1" smtClean="0"/>
              <a:t>Mór</a:t>
            </a:r>
            <a:r>
              <a:rPr lang="en-US" dirty="0" smtClean="0"/>
              <a:t>” or “Tomas </a:t>
            </a:r>
            <a:r>
              <a:rPr lang="en-US" dirty="0" err="1" smtClean="0"/>
              <a:t>Mor</a:t>
            </a:r>
            <a:r>
              <a:rPr lang="en-US" dirty="0" smtClean="0"/>
              <a:t>” – Ok</a:t>
            </a:r>
          </a:p>
          <a:p>
            <a:pPr lvl="3"/>
            <a:r>
              <a:rPr lang="en-US" dirty="0"/>
              <a:t>“</a:t>
            </a:r>
            <a:r>
              <a:rPr lang="en-US" dirty="0" err="1"/>
              <a:t>Tomás</a:t>
            </a:r>
            <a:r>
              <a:rPr lang="en-US" dirty="0"/>
              <a:t> </a:t>
            </a:r>
            <a:r>
              <a:rPr lang="en-US" dirty="0" err="1" smtClean="0"/>
              <a:t>Mor</a:t>
            </a:r>
            <a:r>
              <a:rPr lang="en-US" dirty="0"/>
              <a:t>” or “</a:t>
            </a:r>
            <a:r>
              <a:rPr lang="en-US" dirty="0" smtClean="0"/>
              <a:t>Tomas </a:t>
            </a:r>
            <a:r>
              <a:rPr lang="en-US" dirty="0" err="1" smtClean="0"/>
              <a:t>Mór</a:t>
            </a:r>
            <a:r>
              <a:rPr lang="en-US" dirty="0" smtClean="0"/>
              <a:t>” - 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5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Obtrusive Modernity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that are obtrusively modern are not permitted (PN2E)</a:t>
            </a:r>
          </a:p>
          <a:p>
            <a:pPr lvl="1"/>
            <a:r>
              <a:rPr lang="en-US" dirty="0" smtClean="0"/>
              <a:t>Joke names are acceptable</a:t>
            </a:r>
          </a:p>
          <a:p>
            <a:pPr lvl="2"/>
            <a:r>
              <a:rPr lang="en-US" dirty="0" smtClean="0"/>
              <a:t>“Drew Steele”, “</a:t>
            </a:r>
            <a:r>
              <a:rPr lang="en-US" dirty="0" err="1" smtClean="0"/>
              <a:t>Mould</a:t>
            </a:r>
            <a:r>
              <a:rPr lang="en-US" dirty="0" smtClean="0"/>
              <a:t> de </a:t>
            </a:r>
            <a:r>
              <a:rPr lang="en-US" dirty="0" err="1" smtClean="0"/>
              <a:t>Cheder</a:t>
            </a:r>
            <a:r>
              <a:rPr lang="en-US" dirty="0" smtClean="0"/>
              <a:t>”, “</a:t>
            </a:r>
            <a:r>
              <a:rPr lang="en-US" dirty="0" err="1" smtClean="0"/>
              <a:t>Hillarius</a:t>
            </a:r>
            <a:r>
              <a:rPr lang="en-US" dirty="0" smtClean="0"/>
              <a:t> Drunk”</a:t>
            </a:r>
          </a:p>
          <a:p>
            <a:pPr lvl="1"/>
            <a:r>
              <a:rPr lang="en-US" dirty="0" smtClean="0"/>
              <a:t>Names that “yank the reader out of a medieval mindset and into a modern or fantasy mindset” are not</a:t>
            </a:r>
          </a:p>
          <a:p>
            <a:pPr lvl="2"/>
            <a:r>
              <a:rPr lang="en-US" dirty="0" smtClean="0"/>
              <a:t>“Porsche Audi”, “</a:t>
            </a:r>
            <a:r>
              <a:rPr lang="en-US" dirty="0" err="1" smtClean="0"/>
              <a:t>Artemisian</a:t>
            </a:r>
            <a:r>
              <a:rPr lang="en-US" dirty="0" smtClean="0"/>
              <a:t> Tank Corps”, “</a:t>
            </a:r>
            <a:r>
              <a:rPr lang="en-US" dirty="0" err="1" smtClean="0"/>
              <a:t>Gecky</a:t>
            </a:r>
            <a:r>
              <a:rPr lang="en-US" dirty="0" smtClean="0"/>
              <a:t> (pronounced “geeky”) Herald”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8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Names must be </a:t>
            </a:r>
            <a:r>
              <a:rPr lang="en-US" dirty="0"/>
              <a:t>free of </a:t>
            </a:r>
            <a:r>
              <a:rPr lang="en-US" dirty="0" smtClean="0"/>
              <a:t>conflict, presumption, or offense</a:t>
            </a:r>
            <a:endParaRPr lang="en-US" dirty="0"/>
          </a:p>
          <a:p>
            <a:pPr lvl="1"/>
            <a:r>
              <a:rPr lang="en-US" sz="2400" dirty="0"/>
              <a:t>Conflict </a:t>
            </a:r>
            <a:r>
              <a:rPr lang="en-US" sz="2400" dirty="0" smtClean="0"/>
              <a:t>prohibits names that </a:t>
            </a:r>
            <a:r>
              <a:rPr lang="en-US" sz="2400" dirty="0"/>
              <a:t>are too </a:t>
            </a:r>
            <a:r>
              <a:rPr lang="en-US" sz="2400" dirty="0" smtClean="0"/>
              <a:t>close to </a:t>
            </a:r>
            <a:r>
              <a:rPr lang="en-US" sz="2400" dirty="0"/>
              <a:t>another SCA </a:t>
            </a:r>
            <a:r>
              <a:rPr lang="en-US" sz="2400" dirty="0" smtClean="0"/>
              <a:t>name (PN3)</a:t>
            </a:r>
          </a:p>
          <a:p>
            <a:pPr lvl="2"/>
            <a:r>
              <a:rPr lang="en-US" sz="2200" dirty="0" smtClean="0"/>
              <a:t>Permission can be given to resolve a conflict</a:t>
            </a:r>
          </a:p>
          <a:p>
            <a:pPr lvl="1"/>
            <a:r>
              <a:rPr lang="en-US" sz="2400" dirty="0" smtClean="0"/>
              <a:t>Presumption prohibits names that are too close to an important non-SCA person, or which claim special powers or position (PN4)</a:t>
            </a:r>
          </a:p>
          <a:p>
            <a:pPr lvl="2"/>
            <a:r>
              <a:rPr lang="en-US" sz="2200" dirty="0" smtClean="0"/>
              <a:t>Permission cannot resolve a presumption problem</a:t>
            </a:r>
          </a:p>
          <a:p>
            <a:pPr lvl="1"/>
            <a:r>
              <a:rPr lang="en-US" sz="2400" dirty="0" smtClean="0"/>
              <a:t>Offense prohibits names that are offensive to the populace or general public (PN5)</a:t>
            </a:r>
            <a:endParaRPr lang="en-US" sz="2400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5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GP3B: Definition of Period – Place</a:t>
            </a:r>
          </a:p>
          <a:p>
            <a:pPr lvl="1"/>
            <a:r>
              <a:rPr lang="en-US" dirty="0" smtClean="0"/>
              <a:t>Any part of Europe is always allowed</a:t>
            </a:r>
          </a:p>
          <a:p>
            <a:pPr lvl="1"/>
            <a:r>
              <a:rPr lang="en-US" dirty="0" smtClean="0"/>
              <a:t>Names from other cultures that had contact with period Europe are allowed for people and households</a:t>
            </a:r>
          </a:p>
          <a:p>
            <a:pPr lvl="2"/>
            <a:r>
              <a:rPr lang="en-US" dirty="0" smtClean="0"/>
              <a:t>Not allowed for SCA Branches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8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Presumption is the impermissible claim to rank, power, identity, or relationship with a non-SCA person (PN4)</a:t>
            </a:r>
          </a:p>
          <a:p>
            <a:r>
              <a:rPr lang="en-US" dirty="0" smtClean="0"/>
              <a:t>Letters of permission cannot allow the registration of a presumptuous name</a:t>
            </a:r>
          </a:p>
          <a:p>
            <a:r>
              <a:rPr lang="en-US" dirty="0" smtClean="0"/>
              <a:t>Many different types of presumption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3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Claim to Rank </a:t>
            </a:r>
          </a:p>
          <a:p>
            <a:pPr lvl="1"/>
            <a:r>
              <a:rPr lang="en-US" dirty="0" smtClean="0"/>
              <a:t>Use of an element that appears to be a title (PN4B1)</a:t>
            </a:r>
            <a:endParaRPr lang="en-US" dirty="0"/>
          </a:p>
          <a:p>
            <a:pPr lvl="2"/>
            <a:r>
              <a:rPr lang="en-US" dirty="0" smtClean="0"/>
              <a:t>Attested bynames identical to SCA titles may not be used unless the submitter is entitled to the title</a:t>
            </a:r>
          </a:p>
          <a:p>
            <a:pPr lvl="3"/>
            <a:r>
              <a:rPr lang="en-US" dirty="0" smtClean="0"/>
              <a:t>Only KSCA may register the byname “Knight” or “Chevalier”</a:t>
            </a:r>
          </a:p>
          <a:p>
            <a:pPr lvl="3"/>
            <a:r>
              <a:rPr lang="en-US" dirty="0" smtClean="0"/>
              <a:t>However, as Italian for “Viscount” is “</a:t>
            </a:r>
            <a:r>
              <a:rPr lang="en-US" dirty="0" err="1" smtClean="0"/>
              <a:t>Visconte</a:t>
            </a:r>
            <a:r>
              <a:rPr lang="en-US" dirty="0" smtClean="0"/>
              <a:t>”, the byname “Visconti” is permitted, even though derived from the same root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5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Claim to Rank </a:t>
            </a:r>
          </a:p>
          <a:p>
            <a:pPr lvl="1"/>
            <a:r>
              <a:rPr lang="en-US" dirty="0"/>
              <a:t>Use of an element that appears to be a title (PN4B1)</a:t>
            </a:r>
          </a:p>
          <a:p>
            <a:pPr lvl="2"/>
            <a:r>
              <a:rPr lang="en-US" dirty="0" smtClean="0"/>
              <a:t>Bynames identical to non-SCA titles are not considered presumptuous if persons not holding that rank used such bynames</a:t>
            </a:r>
          </a:p>
          <a:p>
            <a:pPr lvl="3"/>
            <a:r>
              <a:rPr lang="en-US" dirty="0" smtClean="0"/>
              <a:t>“Pope” is a surname used by normal people, and therefore can be registered</a:t>
            </a:r>
          </a:p>
          <a:p>
            <a:pPr lvl="2"/>
            <a:r>
              <a:rPr lang="en-US" dirty="0" smtClean="0"/>
              <a:t>Attested given names identical to titles can only be used if obviously not a claim to rank</a:t>
            </a:r>
          </a:p>
          <a:p>
            <a:pPr lvl="3"/>
            <a:r>
              <a:rPr lang="en-US" dirty="0" smtClean="0"/>
              <a:t>“Regina of England” is presumptuous</a:t>
            </a:r>
          </a:p>
          <a:p>
            <a:pPr lvl="3"/>
            <a:r>
              <a:rPr lang="en-US" dirty="0" smtClean="0"/>
              <a:t>“Regina the Laundress” is not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8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Claim to Rank </a:t>
            </a:r>
          </a:p>
          <a:p>
            <a:pPr lvl="1"/>
            <a:r>
              <a:rPr lang="en-US" dirty="0"/>
              <a:t>Use of an element that appears to be a title (PN4B1)</a:t>
            </a:r>
          </a:p>
          <a:p>
            <a:pPr lvl="2"/>
            <a:r>
              <a:rPr lang="en-US" dirty="0" smtClean="0"/>
              <a:t>Attested bynames incorporating the names of Society orders or real-world orders are not presumptuous</a:t>
            </a:r>
          </a:p>
          <a:p>
            <a:pPr lvl="3"/>
            <a:r>
              <a:rPr lang="en-US" dirty="0" smtClean="0"/>
              <a:t>“de la Rose” or “</a:t>
            </a:r>
            <a:r>
              <a:rPr lang="en-US" dirty="0" err="1" smtClean="0"/>
              <a:t>atte</a:t>
            </a:r>
            <a:r>
              <a:rPr lang="en-US" dirty="0" smtClean="0"/>
              <a:t> Pelican” are not presumptuous</a:t>
            </a:r>
          </a:p>
          <a:p>
            <a:pPr lvl="2"/>
            <a:r>
              <a:rPr lang="en-US" dirty="0" smtClean="0"/>
              <a:t>Those entitled to a permanent SCA rank may use the rank in the name</a:t>
            </a:r>
          </a:p>
          <a:p>
            <a:pPr lvl="3"/>
            <a:r>
              <a:rPr lang="en-US" dirty="0" smtClean="0"/>
              <a:t>Court barons may use “Baron” as a byname, landed barons may not</a:t>
            </a:r>
          </a:p>
          <a:p>
            <a:pPr lvl="3"/>
            <a:r>
              <a:rPr lang="en-US" dirty="0" smtClean="0"/>
              <a:t>No one can use “King” or “Princess”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6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Claim to Rank </a:t>
            </a:r>
          </a:p>
          <a:p>
            <a:pPr lvl="1"/>
            <a:r>
              <a:rPr lang="en-US" dirty="0" smtClean="0"/>
              <a:t>Dynastic Names (PN4B2)</a:t>
            </a:r>
            <a:endParaRPr lang="en-US" dirty="0"/>
          </a:p>
          <a:p>
            <a:pPr lvl="2"/>
            <a:r>
              <a:rPr lang="en-US" dirty="0" smtClean="0"/>
              <a:t>Bynames used uniquely by a single dynasty may not be registered</a:t>
            </a:r>
          </a:p>
          <a:p>
            <a:pPr lvl="3"/>
            <a:r>
              <a:rPr lang="en-US" dirty="0" smtClean="0"/>
              <a:t>“Hohenstaufen” was used by a single ruling dynasty and is unregisterable</a:t>
            </a:r>
          </a:p>
          <a:p>
            <a:pPr lvl="2"/>
            <a:r>
              <a:rPr lang="en-US" dirty="0" smtClean="0"/>
              <a:t>Bynames used both by a ruling dynasty and by normal people are permitted</a:t>
            </a:r>
          </a:p>
          <a:p>
            <a:pPr lvl="3"/>
            <a:r>
              <a:rPr lang="en-US" dirty="0" smtClean="0"/>
              <a:t>“Tudor”, “Stuart”, “Bourbon”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9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Claim to Rank </a:t>
            </a:r>
          </a:p>
          <a:p>
            <a:pPr lvl="1"/>
            <a:r>
              <a:rPr lang="en-US" dirty="0" smtClean="0"/>
              <a:t>Combination of Family Name and Location (PN4B3)</a:t>
            </a:r>
            <a:endParaRPr lang="en-US" dirty="0"/>
          </a:p>
          <a:p>
            <a:pPr lvl="2"/>
            <a:r>
              <a:rPr lang="en-US" dirty="0" smtClean="0"/>
              <a:t>Names combining the byname of an important noble family and the area that family rules are not permitted</a:t>
            </a:r>
          </a:p>
          <a:p>
            <a:pPr lvl="3"/>
            <a:r>
              <a:rPr lang="en-US" dirty="0" smtClean="0"/>
              <a:t>“Campbell of Argyll”</a:t>
            </a:r>
          </a:p>
          <a:p>
            <a:pPr lvl="3"/>
            <a:r>
              <a:rPr lang="en-US" dirty="0" smtClean="0"/>
              <a:t>“Tudor of England”</a:t>
            </a:r>
          </a:p>
          <a:p>
            <a:pPr lvl="2"/>
            <a:r>
              <a:rPr lang="en-US" dirty="0" smtClean="0"/>
              <a:t>These bynames and locatives may be ok by themselves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4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Claim to Rank </a:t>
            </a:r>
          </a:p>
          <a:p>
            <a:pPr lvl="1"/>
            <a:r>
              <a:rPr lang="en-US" dirty="0" smtClean="0"/>
              <a:t>Honorific Names (PN4B4)</a:t>
            </a:r>
            <a:endParaRPr lang="en-US" dirty="0"/>
          </a:p>
          <a:p>
            <a:pPr lvl="2"/>
            <a:r>
              <a:rPr lang="en-US" dirty="0" smtClean="0"/>
              <a:t>Name phrases only given out as awards may not be used</a:t>
            </a:r>
          </a:p>
          <a:p>
            <a:pPr lvl="3"/>
            <a:r>
              <a:rPr lang="en-US" dirty="0" smtClean="0"/>
              <a:t>“Salah al-Din”, “</a:t>
            </a:r>
            <a:r>
              <a:rPr lang="en-US" dirty="0" err="1" smtClean="0"/>
              <a:t>Saif</a:t>
            </a:r>
            <a:r>
              <a:rPr lang="en-US" dirty="0" smtClean="0"/>
              <a:t> al-</a:t>
            </a:r>
            <a:r>
              <a:rPr lang="en-US" dirty="0" err="1" smtClean="0"/>
              <a:t>Mulk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Combination of Occupational and Locative (PN4B5)</a:t>
            </a:r>
          </a:p>
          <a:p>
            <a:pPr lvl="2"/>
            <a:r>
              <a:rPr lang="en-US" dirty="0" smtClean="0"/>
              <a:t>Combinations that suggest an official position are not allowed</a:t>
            </a:r>
          </a:p>
          <a:p>
            <a:pPr lvl="3"/>
            <a:r>
              <a:rPr lang="en-US" dirty="0" smtClean="0"/>
              <a:t>“Bard of </a:t>
            </a:r>
            <a:r>
              <a:rPr lang="en-US" dirty="0" err="1" smtClean="0"/>
              <a:t>Armagh</a:t>
            </a:r>
            <a:r>
              <a:rPr lang="en-US" dirty="0" smtClean="0"/>
              <a:t>” or “Champion of </a:t>
            </a:r>
            <a:r>
              <a:rPr lang="en-US" dirty="0" err="1" smtClean="0"/>
              <a:t>Ealdormere</a:t>
            </a:r>
            <a:r>
              <a:rPr lang="en-US" dirty="0" smtClean="0"/>
              <a:t>” – No</a:t>
            </a:r>
          </a:p>
          <a:p>
            <a:pPr lvl="3"/>
            <a:r>
              <a:rPr lang="en-US" dirty="0" smtClean="0"/>
              <a:t>“Laundress of York” - Ok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0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Claim </a:t>
            </a:r>
            <a:r>
              <a:rPr lang="en-US" dirty="0" smtClean="0"/>
              <a:t>of Powers (PN4C)</a:t>
            </a:r>
          </a:p>
          <a:p>
            <a:pPr lvl="1"/>
            <a:r>
              <a:rPr lang="en-US" dirty="0" smtClean="0"/>
              <a:t>Names may not contain unmistakable claims of superhuman abilities, magical powers, or divine origin</a:t>
            </a:r>
          </a:p>
          <a:p>
            <a:pPr lvl="2"/>
            <a:r>
              <a:rPr lang="en-US" dirty="0" smtClean="0"/>
              <a:t>Names that were used in contexts that make it clear to not be a claim of power are permitted</a:t>
            </a:r>
          </a:p>
          <a:p>
            <a:pPr lvl="3"/>
            <a:r>
              <a:rPr lang="en-US" dirty="0" smtClean="0"/>
              <a:t>“</a:t>
            </a:r>
            <a:r>
              <a:rPr lang="en-US" dirty="0" err="1" smtClean="0"/>
              <a:t>Odinson</a:t>
            </a:r>
            <a:r>
              <a:rPr lang="en-US" dirty="0" smtClean="0"/>
              <a:t>” is permitted, since normal humans used it as a byname</a:t>
            </a:r>
          </a:p>
          <a:p>
            <a:pPr lvl="3"/>
            <a:r>
              <a:rPr lang="en-US" dirty="0" smtClean="0"/>
              <a:t>“</a:t>
            </a:r>
            <a:r>
              <a:rPr lang="en-US" dirty="0" err="1" smtClean="0"/>
              <a:t>Lokasson</a:t>
            </a:r>
            <a:r>
              <a:rPr lang="en-US" dirty="0" smtClean="0"/>
              <a:t>” is a claim to divine origin, as the only known use of “Loki” is of the Norse god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9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Important Non-SCA People (PN4D)</a:t>
            </a:r>
          </a:p>
          <a:p>
            <a:pPr lvl="1"/>
            <a:r>
              <a:rPr lang="en-US" dirty="0" smtClean="0"/>
              <a:t>Names may not make claim identity or close relationship with important non-SCA people</a:t>
            </a:r>
          </a:p>
          <a:p>
            <a:pPr lvl="2"/>
            <a:r>
              <a:rPr lang="en-US" dirty="0" smtClean="0"/>
              <a:t>Same rules as for conflict</a:t>
            </a:r>
          </a:p>
          <a:p>
            <a:pPr lvl="1"/>
            <a:r>
              <a:rPr lang="en-US" dirty="0" smtClean="0"/>
              <a:t>Names of important people are protected in all forms in which their names were known</a:t>
            </a:r>
          </a:p>
          <a:p>
            <a:pPr lvl="2"/>
            <a:r>
              <a:rPr lang="en-US" dirty="0" smtClean="0"/>
              <a:t>“Christopher Columbus”, “Cristobal Colon”, “</a:t>
            </a:r>
            <a:r>
              <a:rPr lang="en-US" dirty="0" err="1" smtClean="0"/>
              <a:t>Christophors</a:t>
            </a:r>
            <a:r>
              <a:rPr lang="en-US" dirty="0" smtClean="0"/>
              <a:t> Columbus” are all protected</a:t>
            </a:r>
          </a:p>
          <a:p>
            <a:pPr lvl="2"/>
            <a:r>
              <a:rPr lang="en-US" dirty="0" smtClean="0"/>
              <a:t>While “Carlos V of Spain” was also the count of Barcelona, we do not protect “Carlos of Barcelona” as his name was not recorded in that form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2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Non-SCA People (PN4D)</a:t>
            </a:r>
          </a:p>
          <a:p>
            <a:pPr lvl="1"/>
            <a:r>
              <a:rPr lang="en-US" dirty="0" smtClean="0"/>
              <a:t>People who are not important enough to have an entry in a standard print encyclopedia are generally not important enough to protect</a:t>
            </a:r>
          </a:p>
          <a:p>
            <a:pPr lvl="1"/>
            <a:r>
              <a:rPr lang="en-US" dirty="0" smtClean="0"/>
              <a:t>Sovereign rulers of significant states are generally considered important</a:t>
            </a:r>
          </a:p>
          <a:p>
            <a:pPr lvl="1"/>
            <a:r>
              <a:rPr lang="en-US" dirty="0" smtClean="0"/>
              <a:t>Individuals whose names are recognized by a significant number of people in the SCA are important enough to protect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7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Name</a:t>
            </a:r>
          </a:p>
          <a:p>
            <a:pPr lvl="1"/>
            <a:r>
              <a:rPr lang="en-US" dirty="0" smtClean="0"/>
              <a:t>Main personal name</a:t>
            </a:r>
          </a:p>
          <a:p>
            <a:pPr lvl="1"/>
            <a:r>
              <a:rPr lang="en-US" dirty="0" smtClean="0"/>
              <a:t>Usually given at birth or naming ceremony</a:t>
            </a:r>
          </a:p>
          <a:p>
            <a:pPr lvl="1"/>
            <a:r>
              <a:rPr lang="en-US" dirty="0" smtClean="0"/>
              <a:t>The modern “First Name” is a given name</a:t>
            </a:r>
          </a:p>
          <a:p>
            <a:pPr lvl="1"/>
            <a:r>
              <a:rPr lang="en-US" dirty="0" smtClean="0"/>
              <a:t>Some cultures allow multiple given names</a:t>
            </a:r>
          </a:p>
          <a:p>
            <a:pPr lvl="2"/>
            <a:r>
              <a:rPr lang="en-US" dirty="0" smtClean="0"/>
              <a:t>Such as modern “middle”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Presumption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Non-SCA People (PN4D)</a:t>
            </a:r>
          </a:p>
          <a:p>
            <a:pPr lvl="1"/>
            <a:r>
              <a:rPr lang="en-US" dirty="0" smtClean="0"/>
              <a:t>Fictional characters if </a:t>
            </a:r>
          </a:p>
          <a:p>
            <a:pPr lvl="2"/>
            <a:r>
              <a:rPr lang="en-US" dirty="0" smtClean="0"/>
              <a:t>A significant number of people in the SCA would recognize the name, and</a:t>
            </a:r>
          </a:p>
          <a:p>
            <a:pPr lvl="2"/>
            <a:r>
              <a:rPr lang="en-US" dirty="0" smtClean="0"/>
              <a:t>The use of the name would be considered a reference to that character</a:t>
            </a:r>
          </a:p>
          <a:p>
            <a:pPr lvl="1"/>
            <a:r>
              <a:rPr lang="en-US" dirty="0" smtClean="0"/>
              <a:t>Combination of a name and device may be presumptuous, even if each one is allowed by itself</a:t>
            </a:r>
          </a:p>
          <a:p>
            <a:pPr lvl="2"/>
            <a:r>
              <a:rPr lang="en-US" dirty="0" smtClean="0"/>
              <a:t>“York” and a white rose; “Lancaster” and a red rose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7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name is not registerable if a large segment of the populace or general public would consider it offensive (PN5A)</a:t>
            </a:r>
          </a:p>
          <a:p>
            <a:r>
              <a:rPr lang="en-US" dirty="0" smtClean="0"/>
              <a:t>Standard based on modern perception, not period practice</a:t>
            </a:r>
          </a:p>
          <a:p>
            <a:r>
              <a:rPr lang="en-US" dirty="0" smtClean="0"/>
              <a:t>Offense is not dependent on clarity – offense in a foreign language is offensive even if most English-speakers wouldn’t get it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7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Vulgar Names (PN5B1)</a:t>
            </a:r>
          </a:p>
          <a:p>
            <a:pPr lvl="1"/>
            <a:r>
              <a:rPr lang="en-US" dirty="0" smtClean="0"/>
              <a:t>Names which contain pornographic or scatological items will not be registered</a:t>
            </a:r>
          </a:p>
          <a:p>
            <a:pPr lvl="1"/>
            <a:r>
              <a:rPr lang="en-US" dirty="0" smtClean="0"/>
              <a:t>Names which refer in explicit ways to genitalia will not be registered, though other body parts are permitted</a:t>
            </a:r>
          </a:p>
          <a:p>
            <a:pPr lvl="1"/>
            <a:r>
              <a:rPr lang="en-US" dirty="0" smtClean="0"/>
              <a:t>Euphemisms are permitted</a:t>
            </a:r>
          </a:p>
          <a:p>
            <a:pPr lvl="1"/>
            <a:r>
              <a:rPr lang="en-US" dirty="0" smtClean="0"/>
              <a:t>Names that appear vulgar to the modern English listener will not be allowed even if not vulgar in the original language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7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Offensive Religious Terminology (PN5B2)</a:t>
            </a:r>
          </a:p>
          <a:p>
            <a:pPr lvl="1"/>
            <a:r>
              <a:rPr lang="en-US" dirty="0" smtClean="0"/>
              <a:t>Names which include religious terms are offensive if they mock the beliefs of others</a:t>
            </a:r>
          </a:p>
          <a:p>
            <a:pPr lvl="1"/>
            <a:r>
              <a:rPr lang="en-US" dirty="0" smtClean="0"/>
              <a:t>Includes names that are overly religious or contain incongruous combinations</a:t>
            </a:r>
          </a:p>
          <a:p>
            <a:pPr lvl="1"/>
            <a:r>
              <a:rPr lang="en-US" dirty="0" smtClean="0"/>
              <a:t>Examples of prohibited names</a:t>
            </a:r>
          </a:p>
          <a:p>
            <a:pPr lvl="2"/>
            <a:r>
              <a:rPr lang="en-US" dirty="0" smtClean="0"/>
              <a:t>“Muhammad the Pope”</a:t>
            </a:r>
          </a:p>
          <a:p>
            <a:pPr lvl="2"/>
            <a:r>
              <a:rPr lang="en-US" dirty="0" smtClean="0"/>
              <a:t>“Mary the Harlot of Babylon”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4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Derogatory Stereotypes (PN5B3)</a:t>
            </a:r>
          </a:p>
          <a:p>
            <a:pPr lvl="1"/>
            <a:r>
              <a:rPr lang="en-US" dirty="0" smtClean="0"/>
              <a:t>Names which are ethnic, racial, </a:t>
            </a:r>
            <a:r>
              <a:rPr lang="en-US" smtClean="0"/>
              <a:t>or </a:t>
            </a:r>
            <a:r>
              <a:rPr lang="en-US" smtClean="0"/>
              <a:t>sexuality-based </a:t>
            </a:r>
            <a:r>
              <a:rPr lang="en-US" dirty="0" smtClean="0"/>
              <a:t>slurs will not be registered</a:t>
            </a:r>
          </a:p>
          <a:p>
            <a:r>
              <a:rPr lang="en-US" dirty="0" smtClean="0"/>
              <a:t>Offensive Political Terminology (PN5B4)</a:t>
            </a:r>
          </a:p>
          <a:p>
            <a:pPr lvl="1"/>
            <a:r>
              <a:rPr lang="en-US" dirty="0" smtClean="0"/>
              <a:t>Names which include terms associated with social or political movements that are offensive will not be registered</a:t>
            </a:r>
          </a:p>
          <a:p>
            <a:pPr lvl="1"/>
            <a:r>
              <a:rPr lang="en-US" dirty="0" smtClean="0"/>
              <a:t>Names which reference events or ideas that are offensive will not be registerable</a:t>
            </a:r>
          </a:p>
          <a:p>
            <a:pPr lvl="2"/>
            <a:r>
              <a:rPr lang="en-US" dirty="0" smtClean="0"/>
              <a:t>The German byname “</a:t>
            </a:r>
            <a:r>
              <a:rPr lang="en-US" dirty="0" err="1" smtClean="0"/>
              <a:t>Judenfiend</a:t>
            </a:r>
            <a:r>
              <a:rPr lang="en-US" dirty="0" smtClean="0"/>
              <a:t>” is not permitted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as a Whole (PN5C)</a:t>
            </a:r>
          </a:p>
          <a:p>
            <a:pPr lvl="1"/>
            <a:r>
              <a:rPr lang="en-US" dirty="0" smtClean="0"/>
              <a:t>The name as a whole, not just individual elements, must be considered for offense</a:t>
            </a:r>
          </a:p>
          <a:p>
            <a:pPr lvl="1"/>
            <a:r>
              <a:rPr lang="en-US" dirty="0" smtClean="0"/>
              <a:t>Names that mock a public person or member of the Society by adding an element like “le Idiot” are not permitted</a:t>
            </a:r>
          </a:p>
          <a:p>
            <a:pPr lvl="2"/>
            <a:r>
              <a:rPr lang="en-US" dirty="0" smtClean="0"/>
              <a:t>The reference must be unmistakable to be prohibited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Registerable vs. Authentic</a:t>
            </a:r>
          </a:p>
          <a:p>
            <a:pPr lvl="1"/>
            <a:r>
              <a:rPr lang="en-US" dirty="0" smtClean="0"/>
              <a:t>A submission must be registerable, it need not be authentic</a:t>
            </a:r>
          </a:p>
          <a:p>
            <a:pPr lvl="1"/>
            <a:r>
              <a:rPr lang="en-US" dirty="0" smtClean="0"/>
              <a:t>While we can encourage clients to design authentic names and devices, we cannot, and should not force the decision</a:t>
            </a:r>
          </a:p>
          <a:p>
            <a:pPr lvl="1"/>
            <a:r>
              <a:rPr lang="en-US" dirty="0" smtClean="0"/>
              <a:t>If a client is set on a registerable but not very authentic submission, you should process it!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Customer Service</a:t>
            </a:r>
          </a:p>
          <a:p>
            <a:pPr lvl="1"/>
            <a:r>
              <a:rPr lang="en-US" dirty="0" smtClean="0"/>
              <a:t>It is our job to help our clients</a:t>
            </a:r>
          </a:p>
          <a:p>
            <a:pPr lvl="1"/>
            <a:r>
              <a:rPr lang="en-US" dirty="0" smtClean="0"/>
              <a:t>We are here to make registrations happen, not prevent them from happening</a:t>
            </a:r>
          </a:p>
          <a:p>
            <a:pPr lvl="1"/>
            <a:r>
              <a:rPr lang="en-US" dirty="0" smtClean="0"/>
              <a:t>When consulting, help clients create registerable submissions </a:t>
            </a:r>
            <a:r>
              <a:rPr lang="en-US" b="1" i="1" dirty="0" smtClean="0"/>
              <a:t>they </a:t>
            </a:r>
            <a:r>
              <a:rPr lang="en-US" dirty="0" smtClean="0"/>
              <a:t>like</a:t>
            </a:r>
          </a:p>
          <a:p>
            <a:pPr lvl="1"/>
            <a:r>
              <a:rPr lang="en-US" dirty="0" smtClean="0"/>
              <a:t>When commenting, look for reasons to allow registration, not prohibit it</a:t>
            </a:r>
          </a:p>
          <a:p>
            <a:pPr lvl="1"/>
            <a:r>
              <a:rPr lang="en-US" dirty="0" smtClean="0"/>
              <a:t>Heralds want a reputation for being helpful, not obstructionist!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6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Elmet</a:t>
            </a:r>
            <a:r>
              <a:rPr lang="en-US" dirty="0" smtClean="0"/>
              <a:t> Herald – I am the East Kingdom heraldic education deputy</a:t>
            </a:r>
          </a:p>
          <a:p>
            <a:r>
              <a:rPr lang="en-US" dirty="0" smtClean="0"/>
              <a:t>elmet@eastkingdom.org</a:t>
            </a:r>
          </a:p>
          <a:p>
            <a:r>
              <a:rPr lang="en-US" dirty="0" smtClean="0"/>
              <a:t>jgalak@gmail.com</a:t>
            </a:r>
          </a:p>
          <a:p>
            <a:r>
              <a:rPr lang="en-US" dirty="0"/>
              <a:t>This handout can be found at:</a:t>
            </a:r>
          </a:p>
          <a:p>
            <a:pPr lvl="1"/>
            <a:r>
              <a:rPr lang="en-US" dirty="0"/>
              <a:t>http</a:t>
            </a:r>
            <a:r>
              <a:rPr lang="en-US"/>
              <a:t>://</a:t>
            </a:r>
            <a:r>
              <a:rPr lang="en-US" smtClean="0"/>
              <a:t>www.yehudaheraldry.com/ekhu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9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Byname</a:t>
            </a:r>
          </a:p>
          <a:p>
            <a:pPr lvl="1"/>
            <a:r>
              <a:rPr lang="en-US" dirty="0" smtClean="0"/>
              <a:t>Part of the name other than a given name</a:t>
            </a:r>
          </a:p>
          <a:p>
            <a:pPr lvl="1"/>
            <a:r>
              <a:rPr lang="en-US" dirty="0" smtClean="0"/>
              <a:t>Different cultures had different types of bynames</a:t>
            </a:r>
          </a:p>
          <a:p>
            <a:pPr lvl="1"/>
            <a:r>
              <a:rPr lang="en-US" dirty="0" smtClean="0"/>
              <a:t>Not all cultures had all types of bynames</a:t>
            </a:r>
          </a:p>
          <a:p>
            <a:pPr lvl="1"/>
            <a:r>
              <a:rPr lang="en-US" dirty="0" smtClean="0"/>
              <a:t>Modern “last name” is a type of byname, specifically an “inherited surname”</a:t>
            </a:r>
          </a:p>
          <a:p>
            <a:pPr lvl="1"/>
            <a:r>
              <a:rPr lang="en-US" dirty="0" smtClean="0"/>
              <a:t>Different types of bynames described in detail in SENA Appendix B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Bynames</a:t>
            </a:r>
          </a:p>
          <a:p>
            <a:pPr lvl="1"/>
            <a:r>
              <a:rPr lang="en-US" dirty="0" smtClean="0"/>
              <a:t>Locative</a:t>
            </a:r>
          </a:p>
          <a:p>
            <a:pPr lvl="2"/>
            <a:r>
              <a:rPr lang="en-US" dirty="0" smtClean="0"/>
              <a:t>Describes where the person if from</a:t>
            </a:r>
          </a:p>
          <a:p>
            <a:pPr lvl="2"/>
            <a:r>
              <a:rPr lang="en-US" dirty="0" smtClean="0"/>
              <a:t>Can be marked</a:t>
            </a:r>
          </a:p>
          <a:p>
            <a:pPr lvl="3"/>
            <a:r>
              <a:rPr lang="en-US" dirty="0" smtClean="0"/>
              <a:t>“of York”</a:t>
            </a:r>
          </a:p>
          <a:p>
            <a:pPr lvl="3"/>
            <a:r>
              <a:rPr lang="en-US" dirty="0" smtClean="0"/>
              <a:t>“de Marseilles”</a:t>
            </a:r>
          </a:p>
          <a:p>
            <a:pPr lvl="3"/>
            <a:r>
              <a:rPr lang="en-US" dirty="0" smtClean="0"/>
              <a:t>“von Hamburg”</a:t>
            </a:r>
          </a:p>
          <a:p>
            <a:pPr lvl="2"/>
            <a:r>
              <a:rPr lang="en-US" dirty="0" smtClean="0"/>
              <a:t>Can be unmarked</a:t>
            </a:r>
          </a:p>
          <a:p>
            <a:pPr lvl="3"/>
            <a:r>
              <a:rPr lang="en-US" dirty="0" smtClean="0"/>
              <a:t>“Jack London”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Types of Bynames</a:t>
            </a:r>
          </a:p>
          <a:p>
            <a:pPr lvl="1"/>
            <a:r>
              <a:rPr lang="en-US" dirty="0" smtClean="0"/>
              <a:t>Patronymic</a:t>
            </a:r>
          </a:p>
          <a:p>
            <a:pPr lvl="2"/>
            <a:r>
              <a:rPr lang="en-US" dirty="0" smtClean="0"/>
              <a:t>Formed from the person’s father’s name</a:t>
            </a:r>
          </a:p>
          <a:p>
            <a:pPr lvl="2"/>
            <a:r>
              <a:rPr lang="en-US" dirty="0" smtClean="0"/>
              <a:t>Some of the earliest and most common bynames</a:t>
            </a:r>
          </a:p>
          <a:p>
            <a:pPr lvl="2"/>
            <a:r>
              <a:rPr lang="en-US" dirty="0" smtClean="0"/>
              <a:t>Can be marked</a:t>
            </a:r>
          </a:p>
          <a:p>
            <a:pPr lvl="3"/>
            <a:r>
              <a:rPr lang="en-US" dirty="0" smtClean="0"/>
              <a:t>“</a:t>
            </a:r>
            <a:r>
              <a:rPr lang="en-US" dirty="0" err="1" smtClean="0"/>
              <a:t>Nialsdottir</a:t>
            </a:r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“</a:t>
            </a:r>
            <a:r>
              <a:rPr lang="en-US" dirty="0" err="1" smtClean="0"/>
              <a:t>Johnsson</a:t>
            </a:r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“</a:t>
            </a:r>
            <a:r>
              <a:rPr lang="en-US" dirty="0" err="1" smtClean="0"/>
              <a:t>Petrovich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Can be unmarked</a:t>
            </a:r>
          </a:p>
          <a:p>
            <a:pPr lvl="3"/>
            <a:r>
              <a:rPr lang="en-US" dirty="0" smtClean="0"/>
              <a:t>“John Henry”</a:t>
            </a:r>
          </a:p>
          <a:p>
            <a:pPr lvl="2"/>
            <a:r>
              <a:rPr lang="en-US" dirty="0" smtClean="0"/>
              <a:t>Occasionally, matronymics (mother’s name) were used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6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Bynames</a:t>
            </a:r>
          </a:p>
          <a:p>
            <a:pPr lvl="1"/>
            <a:r>
              <a:rPr lang="en-US" dirty="0" smtClean="0"/>
              <a:t>Descriptive</a:t>
            </a:r>
          </a:p>
          <a:p>
            <a:pPr lvl="2"/>
            <a:r>
              <a:rPr lang="en-US" dirty="0" smtClean="0"/>
              <a:t>Formed from a distinguishing characteristic </a:t>
            </a:r>
          </a:p>
          <a:p>
            <a:pPr lvl="3"/>
            <a:r>
              <a:rPr lang="en-US" dirty="0" smtClean="0"/>
              <a:t>“the Tall”</a:t>
            </a:r>
          </a:p>
          <a:p>
            <a:pPr lvl="3"/>
            <a:r>
              <a:rPr lang="en-US" dirty="0" smtClean="0"/>
              <a:t>“Grosse”</a:t>
            </a:r>
          </a:p>
          <a:p>
            <a:pPr lvl="3"/>
            <a:r>
              <a:rPr lang="en-US" dirty="0" smtClean="0"/>
              <a:t>“</a:t>
            </a:r>
            <a:r>
              <a:rPr lang="en-US" dirty="0" err="1" smtClean="0"/>
              <a:t>gullskeggr</a:t>
            </a:r>
            <a:r>
              <a:rPr lang="en-US" dirty="0" smtClean="0"/>
              <a:t>”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5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5093</TotalTime>
  <Words>3782</Words>
  <Application>Microsoft Office PowerPoint</Application>
  <PresentationFormat>On-screen Show (4:3)</PresentationFormat>
  <Paragraphs>555</Paragraphs>
  <Slides>58</Slides>
  <Notes>57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Names 101 – Intro to name rules</vt:lpstr>
      <vt:lpstr>Introduction</vt:lpstr>
      <vt:lpstr>Period</vt:lpstr>
      <vt:lpstr>Period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Rules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Name Phrases</vt:lpstr>
      <vt:lpstr>Rules – Construction</vt:lpstr>
      <vt:lpstr>Rules – Construction</vt:lpstr>
      <vt:lpstr>Rules – Construction</vt:lpstr>
      <vt:lpstr>Rules – Construction</vt:lpstr>
      <vt:lpstr>Rules – Construction</vt:lpstr>
      <vt:lpstr>Rules – Construction</vt:lpstr>
      <vt:lpstr>Rules – Construction</vt:lpstr>
      <vt:lpstr>Rules – Construction</vt:lpstr>
      <vt:lpstr>Rules – Construction</vt:lpstr>
      <vt:lpstr>Rules – Obtrusive Modernity</vt:lpstr>
      <vt:lpstr>Rules</vt:lpstr>
      <vt:lpstr>Rules – Presumption </vt:lpstr>
      <vt:lpstr>Rules – Presumption </vt:lpstr>
      <vt:lpstr>Rules – Presumption </vt:lpstr>
      <vt:lpstr>Rules – Presumption </vt:lpstr>
      <vt:lpstr>Rules – Presumption </vt:lpstr>
      <vt:lpstr>Rules – Presumption </vt:lpstr>
      <vt:lpstr>Rules – Presumption </vt:lpstr>
      <vt:lpstr>Rules – Presumption </vt:lpstr>
      <vt:lpstr>Rules – Presumption </vt:lpstr>
      <vt:lpstr>Rules – Presumption </vt:lpstr>
      <vt:lpstr>Rules – Presumption </vt:lpstr>
      <vt:lpstr>Rules – Offense</vt:lpstr>
      <vt:lpstr>Rules – Offense</vt:lpstr>
      <vt:lpstr>Rules – Offense</vt:lpstr>
      <vt:lpstr>Rules – Offense</vt:lpstr>
      <vt:lpstr>Rules – Offense</vt:lpstr>
      <vt:lpstr>Final Thoughts</vt:lpstr>
      <vt:lpstr>Final Thoughts</vt:lpstr>
      <vt:lpstr>About 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want to be a (book) herald? Part III - Names</dc:title>
  <dc:creator>jg2</dc:creator>
  <cp:lastModifiedBy>Juliean Galak</cp:lastModifiedBy>
  <cp:revision>128</cp:revision>
  <dcterms:created xsi:type="dcterms:W3CDTF">2013-06-23T19:31:34Z</dcterms:created>
  <dcterms:modified xsi:type="dcterms:W3CDTF">2013-10-15T02:49:33Z</dcterms:modified>
</cp:coreProperties>
</file>